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customXml/itemProps175.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264" r:id="rId4"/>
    <p:sldId id="263" r:id="rId6"/>
    <p:sldId id="265" r:id="rId7"/>
    <p:sldId id="315" r:id="rId8"/>
    <p:sldId id="279" r:id="rId9"/>
    <p:sldId id="281" r:id="rId10"/>
    <p:sldId id="280" r:id="rId11"/>
    <p:sldId id="309" r:id="rId12"/>
    <p:sldId id="257" r:id="rId13"/>
    <p:sldId id="316" r:id="rId14"/>
    <p:sldId id="305" r:id="rId15"/>
    <p:sldId id="306" r:id="rId16"/>
    <p:sldId id="310" r:id="rId17"/>
    <p:sldId id="307" r:id="rId18"/>
    <p:sldId id="313" r:id="rId19"/>
    <p:sldId id="311" r:id="rId20"/>
    <p:sldId id="312" r:id="rId21"/>
    <p:sldId id="314" r:id="rId22"/>
    <p:sldId id="300" r:id="rId23"/>
  </p:sldIdLst>
  <p:sldSz cx="12192000" cy="6858000"/>
  <p:notesSz cx="7103745" cy="1023429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notesViewPr>
    <p:cSldViewPr snapToGrid="0">
      <p:cViewPr varScale="1">
        <p:scale>
          <a:sx n="41" d="100"/>
          <a:sy n="41" d="100"/>
        </p:scale>
        <p:origin x="1794" y="54"/>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8" Type="http://schemas.openxmlformats.org/officeDocument/2006/relationships/customXml" Target="../customXml/item1.xml"/><Relationship Id="rId27" Type="http://schemas.openxmlformats.org/officeDocument/2006/relationships/customXmlProps" Target="../customXml/itemProps175.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sz="2000">
                <a:solidFill>
                  <a:schemeClr val="tx1"/>
                </a:solidFill>
                <a:uFillTx/>
              </a:rPr>
              <a:t>大家好，今天我给大家分享的论文讲的是图像分割里的一种分割网络</a:t>
            </a:r>
            <a:r>
              <a:rPr lang="en-US" altLang="zh-CN" sz="2000">
                <a:solidFill>
                  <a:schemeClr val="tx1"/>
                </a:solidFill>
                <a:uFillTx/>
              </a:rPr>
              <a:t>U-Net</a:t>
            </a:r>
            <a:r>
              <a:rPr lang="zh-CN" altLang="en-US" sz="2000">
                <a:solidFill>
                  <a:schemeClr val="tx1"/>
                </a:solidFill>
                <a:uFillTx/>
              </a:rPr>
              <a:t>。</a:t>
            </a:r>
            <a:endParaRPr lang="zh-CN" altLang="en-US" sz="2000">
              <a:solidFill>
                <a:schemeClr val="tx1"/>
              </a:solidFill>
              <a:uFillTx/>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举个例子：</a:t>
            </a:r>
            <a:endParaRPr lang="zh-CN" altLang="en-US"/>
          </a:p>
          <a:p>
            <a:endParaRPr lang="zh-CN" altLang="en-US"/>
          </a:p>
          <a:p>
            <a:r>
              <a:rPr lang="zh-CN" altLang="en-US">
                <a:sym typeface="+mn-ea"/>
              </a:rPr>
              <a:t>我们看到这幅图，首先是做一个卷积操作</a:t>
            </a:r>
            <a:endParaRPr lang="zh-CN" altLang="en-US"/>
          </a:p>
          <a:p>
            <a:endParaRPr lang="zh-CN" altLang="en-US"/>
          </a:p>
          <a:p>
            <a:r>
              <a:rPr lang="zh-CN" altLang="en-US">
                <a:sym typeface="+mn-ea"/>
              </a:rPr>
              <a:t>对左边这个</a:t>
            </a:r>
            <a:r>
              <a:rPr lang="en-US" altLang="zh-CN">
                <a:sym typeface="+mn-ea"/>
              </a:rPr>
              <a:t>4x4</a:t>
            </a:r>
            <a:r>
              <a:rPr lang="zh-CN" altLang="en-US">
                <a:sym typeface="+mn-ea"/>
              </a:rPr>
              <a:t>的举证用中间这个卷积核做卷积操作得到右边这个矩阵，</a:t>
            </a:r>
            <a:endParaRPr lang="zh-CN" altLang="en-US"/>
          </a:p>
          <a:p>
            <a:endParaRPr lang="zh-CN" altLang="en-US"/>
          </a:p>
          <a:p>
            <a:r>
              <a:rPr lang="zh-CN" altLang="en-US">
                <a:sym typeface="+mn-ea"/>
              </a:rPr>
              <a:t>然后对这个结果进行反卷积操作，反卷积操作的流程首先是根据步长来决定是否补</a:t>
            </a:r>
            <a:r>
              <a:rPr lang="en-US" altLang="zh-CN">
                <a:sym typeface="+mn-ea"/>
              </a:rPr>
              <a:t>0</a:t>
            </a:r>
            <a:r>
              <a:rPr lang="zh-CN" altLang="en-US">
                <a:sym typeface="+mn-ea"/>
              </a:rPr>
              <a:t>，对每一个元素沿着步长的方向补（步长</a:t>
            </a:r>
            <a:r>
              <a:rPr lang="en-US" altLang="zh-CN">
                <a:sym typeface="+mn-ea"/>
              </a:rPr>
              <a:t>-1</a:t>
            </a:r>
            <a:r>
              <a:rPr lang="zh-CN" altLang="en-US">
                <a:sym typeface="+mn-ea"/>
              </a:rPr>
              <a:t>）个</a:t>
            </a:r>
            <a:r>
              <a:rPr lang="en-US" altLang="zh-CN">
                <a:sym typeface="+mn-ea"/>
              </a:rPr>
              <a:t>0</a:t>
            </a:r>
            <a:r>
              <a:rPr lang="zh-CN" altLang="en-US">
                <a:sym typeface="+mn-ea"/>
              </a:rPr>
              <a:t>，</a:t>
            </a:r>
            <a:endParaRPr lang="zh-CN" altLang="en-US"/>
          </a:p>
          <a:p>
            <a:endParaRPr lang="zh-CN" altLang="en-US"/>
          </a:p>
          <a:p>
            <a:r>
              <a:rPr lang="zh-CN" altLang="en-US">
                <a:sym typeface="+mn-ea"/>
              </a:rPr>
              <a:t>在扩充后的输入基础上再对整体用</a:t>
            </a:r>
            <a:r>
              <a:rPr lang="en-US" altLang="zh-CN">
                <a:sym typeface="+mn-ea"/>
              </a:rPr>
              <a:t>padding</a:t>
            </a:r>
            <a:r>
              <a:rPr lang="zh-CN" altLang="en-US">
                <a:sym typeface="+mn-ea"/>
              </a:rPr>
              <a:t>方式补</a:t>
            </a:r>
            <a:r>
              <a:rPr lang="en-US" altLang="zh-CN">
                <a:sym typeface="+mn-ea"/>
              </a:rPr>
              <a:t>0</a:t>
            </a:r>
            <a:r>
              <a:rPr lang="zh-CN" altLang="en-US">
                <a:sym typeface="+mn-ea"/>
              </a:rPr>
              <a:t>。以原始输入的</a:t>
            </a:r>
            <a:r>
              <a:rPr lang="en-US" altLang="zh-CN">
                <a:sym typeface="+mn-ea"/>
              </a:rPr>
              <a:t>shape</a:t>
            </a:r>
            <a:r>
              <a:rPr lang="zh-CN" altLang="en-US">
                <a:sym typeface="+mn-ea"/>
              </a:rPr>
              <a:t>作为输出。</a:t>
            </a:r>
            <a:endParaRPr lang="zh-CN" altLang="en-US"/>
          </a:p>
          <a:p>
            <a:endParaRPr lang="zh-CN" altLang="en-US"/>
          </a:p>
          <a:p>
            <a:r>
              <a:rPr lang="zh-CN" altLang="en-US">
                <a:sym typeface="+mn-ea"/>
              </a:rPr>
              <a:t>然后是将卷积核反转，也就是上下左右方向对后边这个处理好的</a:t>
            </a:r>
            <a:r>
              <a:rPr lang="en-US" altLang="zh-CN">
                <a:sym typeface="+mn-ea"/>
              </a:rPr>
              <a:t>map</a:t>
            </a:r>
            <a:r>
              <a:rPr lang="zh-CN" altLang="en-US">
                <a:sym typeface="+mn-ea"/>
              </a:rPr>
              <a:t>进行逆序操作，也就是逆卷积操作。</a:t>
            </a:r>
            <a:endParaRPr lang="zh-CN" altLang="en-US"/>
          </a:p>
          <a:p>
            <a:endParaRPr lang="zh-CN" altLang="en-US"/>
          </a:p>
          <a:p>
            <a:r>
              <a:rPr lang="zh-CN" altLang="en-US">
                <a:sym typeface="+mn-ea"/>
              </a:rPr>
              <a:t>最后得到反卷积处理的结果。</a:t>
            </a:r>
            <a:endParaRPr lang="zh-CN" altLang="en-US"/>
          </a:p>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为了获得更加精准的分割结果，</a:t>
            </a:r>
            <a:r>
              <a:rPr lang="en-US" altLang="zh-CN"/>
              <a:t>FCN</a:t>
            </a:r>
            <a:r>
              <a:rPr lang="zh-CN" altLang="en-US"/>
              <a:t>作者设计了这么一个跳级融合的过程，这个想法类似于</a:t>
            </a:r>
            <a:r>
              <a:rPr lang="en-US" altLang="zh-CN"/>
              <a:t>resnet</a:t>
            </a:r>
            <a:r>
              <a:rPr lang="zh-CN" altLang="en-US"/>
              <a:t>和</a:t>
            </a:r>
            <a:r>
              <a:rPr lang="en-US" altLang="zh-CN"/>
              <a:t>inception</a:t>
            </a:r>
            <a:r>
              <a:rPr lang="zh-CN" altLang="en-US"/>
              <a:t>，再进行分类时利用多层信息。</a:t>
            </a:r>
            <a:endParaRPr lang="zh-CN" altLang="en-US"/>
          </a:p>
          <a:p>
            <a:endParaRPr lang="zh-CN" altLang="en-US"/>
          </a:p>
          <a:p>
            <a:r>
              <a:rPr lang="zh-CN" altLang="en-US"/>
              <a:t>我们看到这个图片，假设最左边这个</a:t>
            </a:r>
            <a:r>
              <a:rPr lang="en-US" altLang="zh-CN"/>
              <a:t>image</a:t>
            </a:r>
            <a:r>
              <a:rPr lang="zh-CN" altLang="en-US"/>
              <a:t>是一个</a:t>
            </a:r>
            <a:r>
              <a:rPr lang="en-US" altLang="zh-CN"/>
              <a:t>shape</a:t>
            </a:r>
            <a:r>
              <a:rPr lang="zh-CN" altLang="en-US"/>
              <a:t>为</a:t>
            </a:r>
            <a:r>
              <a:rPr lang="en-US" altLang="zh-CN"/>
              <a:t>32x32</a:t>
            </a:r>
            <a:r>
              <a:rPr lang="zh-CN" altLang="en-US"/>
              <a:t>的输入图片，中间经过若干卷积层和若干池化层，池化的操作就是将图片宽和高变成原来的</a:t>
            </a:r>
            <a:r>
              <a:rPr lang="en-US" altLang="zh-CN"/>
              <a:t>1/2</a:t>
            </a:r>
            <a:endParaRPr lang="en-US" altLang="zh-CN"/>
          </a:p>
          <a:p>
            <a:endParaRPr lang="zh-CN" altLang="en-US"/>
          </a:p>
          <a:p>
            <a:r>
              <a:rPr lang="zh-CN" altLang="en-US"/>
              <a:t>最右边这一列都是上采样后端到端的输出</a:t>
            </a:r>
            <a:r>
              <a:rPr lang="zh-CN" altLang="en-US"/>
              <a:t>结果</a:t>
            </a:r>
            <a:endParaRPr lang="zh-CN" altLang="en-US"/>
          </a:p>
          <a:p>
            <a:endParaRPr lang="zh-CN" altLang="en-US"/>
          </a:p>
          <a:p>
            <a:r>
              <a:rPr lang="zh-CN" altLang="en-US"/>
              <a:t>先从FCN-32s开始说明上采样过程，先只看第一行</a:t>
            </a:r>
            <a:r>
              <a:rPr lang="zh-CN" altLang="en-US"/>
              <a:t>，</a:t>
            </a:r>
            <a:endParaRPr lang="zh-CN" altLang="en-US"/>
          </a:p>
          <a:p>
            <a:r>
              <a:rPr lang="zh-CN" altLang="en-US"/>
              <a:t>网络里面有5个pool，所以conv7的特征图是原始图像1/32，最左边image的</a:t>
            </a:r>
            <a:r>
              <a:rPr lang="en-US" altLang="zh-CN"/>
              <a:t>shape</a:t>
            </a:r>
            <a:r>
              <a:rPr lang="zh-CN" altLang="en-US"/>
              <a:t>是32x32，在FCN中的卷积是不会改变图像大小（或者只有少量像素的减少，特征图大小基本不会小很多），</a:t>
            </a:r>
            <a:endParaRPr lang="zh-CN" altLang="en-US"/>
          </a:p>
          <a:p>
            <a:r>
              <a:rPr lang="zh-CN" altLang="en-US"/>
              <a:t>看到pool1是16x16，pool2是8x8，pool3是4x4，pool4是2x2，pool5是1x1，所以conv7对应特征图大小为1x1，然后再经过</a:t>
            </a:r>
            <a:r>
              <a:rPr lang="en-US" altLang="zh-CN"/>
              <a:t>32</a:t>
            </a:r>
            <a:r>
              <a:rPr lang="zh-CN" altLang="en-US"/>
              <a:t>倍采样 图片变回和输入图像一样的</a:t>
            </a:r>
            <a:r>
              <a:rPr lang="en-US" altLang="zh-CN"/>
              <a:t>shape</a:t>
            </a:r>
            <a:r>
              <a:rPr lang="zh-CN" altLang="en-US"/>
              <a:t>，</a:t>
            </a:r>
            <a:r>
              <a:rPr lang="zh-CN" altLang="en-US"/>
              <a:t>32x32。</a:t>
            </a:r>
            <a:endParaRPr lang="zh-CN" altLang="en-US"/>
          </a:p>
          <a:p>
            <a:r>
              <a:rPr lang="zh-CN" altLang="en-US"/>
              <a:t>FCN作者在这里增加一个卷积层，也就是反卷积层，卷积后的</a:t>
            </a:r>
            <a:r>
              <a:rPr lang="en-US" altLang="zh-CN"/>
              <a:t>feature map</a:t>
            </a:r>
            <a:r>
              <a:rPr lang="zh-CN" altLang="en-US"/>
              <a:t>的大小为输入图像的32倍，从而达到和</a:t>
            </a:r>
            <a:r>
              <a:rPr lang="en-US" altLang="zh-CN"/>
              <a:t>image</a:t>
            </a:r>
            <a:r>
              <a:rPr lang="zh-CN" altLang="en-US"/>
              <a:t>相同的</a:t>
            </a:r>
            <a:r>
              <a:rPr lang="en-US" altLang="zh-CN"/>
              <a:t>shape</a:t>
            </a:r>
            <a:r>
              <a:rPr lang="zh-CN" altLang="en-US"/>
              <a:t>。这就是</a:t>
            </a:r>
            <a:r>
              <a:rPr lang="en-US" altLang="zh-CN"/>
              <a:t>FCN-32</a:t>
            </a:r>
            <a:r>
              <a:rPr lang="zh-CN" altLang="en-US"/>
              <a:t>倍采样。</a:t>
            </a:r>
            <a:endParaRPr lang="zh-CN" altLang="en-US"/>
          </a:p>
          <a:p>
            <a:endParaRPr lang="zh-CN" altLang="en-US"/>
          </a:p>
          <a:p>
            <a:r>
              <a:rPr lang="zh-CN" altLang="en-US"/>
              <a:t>然后看到第二行，第二行我们发现有两组</a:t>
            </a:r>
            <a:r>
              <a:rPr lang="en-US" altLang="zh-CN"/>
              <a:t>feature map </a:t>
            </a:r>
            <a:r>
              <a:rPr lang="zh-CN" altLang="en-US"/>
              <a:t>一组是对</a:t>
            </a:r>
            <a:r>
              <a:rPr lang="en-US" altLang="zh-CN"/>
              <a:t>pool5</a:t>
            </a:r>
            <a:r>
              <a:rPr lang="zh-CN" altLang="en-US"/>
              <a:t>的输出进行二倍反卷积，还有一组是</a:t>
            </a:r>
            <a:r>
              <a:rPr lang="en-US" altLang="zh-CN"/>
              <a:t>pool4</a:t>
            </a:r>
            <a:r>
              <a:rPr lang="zh-CN" altLang="en-US"/>
              <a:t>的输出，</a:t>
            </a:r>
            <a:r>
              <a:rPr lang="en-US" altLang="zh-CN"/>
              <a:t>FCN</a:t>
            </a:r>
            <a:r>
              <a:rPr lang="zh-CN" altLang="en-US"/>
              <a:t>作者将两组</a:t>
            </a:r>
            <a:r>
              <a:rPr lang="en-US" altLang="zh-CN"/>
              <a:t>feature map </a:t>
            </a:r>
            <a:r>
              <a:rPr lang="zh-CN" altLang="en-US"/>
              <a:t>进行加和处理获得一张</a:t>
            </a:r>
            <a:r>
              <a:rPr lang="en-US" altLang="zh-CN"/>
              <a:t>feature map </a:t>
            </a:r>
            <a:r>
              <a:rPr lang="zh-CN" altLang="en-US"/>
              <a:t>再对其做</a:t>
            </a:r>
            <a:r>
              <a:rPr lang="en-US" altLang="zh-CN"/>
              <a:t>16</a:t>
            </a:r>
            <a:r>
              <a:rPr lang="zh-CN" altLang="en-US"/>
              <a:t>倍采样 来获得和</a:t>
            </a:r>
            <a:r>
              <a:rPr lang="en-US" altLang="zh-CN"/>
              <a:t>image</a:t>
            </a:r>
            <a:r>
              <a:rPr lang="zh-CN" altLang="en-US"/>
              <a:t>相同的</a:t>
            </a:r>
            <a:r>
              <a:rPr lang="en-US" altLang="zh-CN"/>
              <a:t>shape</a:t>
            </a:r>
            <a:r>
              <a:rPr lang="zh-CN" altLang="en-US"/>
              <a:t>。这就是</a:t>
            </a:r>
            <a:r>
              <a:rPr lang="en-US" altLang="zh-CN"/>
              <a:t>FCN-16</a:t>
            </a:r>
            <a:r>
              <a:rPr lang="zh-CN" altLang="en-US"/>
              <a:t>倍采样。</a:t>
            </a:r>
            <a:endParaRPr lang="zh-CN" altLang="en-US"/>
          </a:p>
          <a:p>
            <a:endParaRPr lang="zh-CN" altLang="en-US"/>
          </a:p>
          <a:p>
            <a:r>
              <a:rPr lang="zh-CN" altLang="en-US"/>
              <a:t>然后是第三行，和前面两行类似，第三行对</a:t>
            </a:r>
            <a:r>
              <a:rPr lang="en-US" altLang="zh-CN"/>
              <a:t>pool5</a:t>
            </a:r>
            <a:r>
              <a:rPr lang="zh-CN" altLang="en-US"/>
              <a:t>的输出进行</a:t>
            </a:r>
            <a:r>
              <a:rPr lang="en-US" altLang="zh-CN"/>
              <a:t>4</a:t>
            </a:r>
            <a:r>
              <a:rPr lang="zh-CN" altLang="en-US"/>
              <a:t>倍上采样，对</a:t>
            </a:r>
            <a:r>
              <a:rPr lang="en-US" altLang="zh-CN"/>
              <a:t>pool4</a:t>
            </a:r>
            <a:r>
              <a:rPr lang="zh-CN" altLang="en-US"/>
              <a:t>的输出进行</a:t>
            </a:r>
            <a:r>
              <a:rPr lang="en-US" altLang="zh-CN"/>
              <a:t>2</a:t>
            </a:r>
            <a:r>
              <a:rPr lang="zh-CN" altLang="en-US"/>
              <a:t>倍上采样，还有一组则是</a:t>
            </a:r>
            <a:r>
              <a:rPr lang="en-US" altLang="zh-CN"/>
              <a:t>pool3</a:t>
            </a:r>
            <a:r>
              <a:rPr lang="zh-CN" altLang="en-US"/>
              <a:t>的输出，将这三组</a:t>
            </a:r>
            <a:r>
              <a:rPr lang="en-US" altLang="zh-CN"/>
              <a:t>feature map </a:t>
            </a:r>
            <a:r>
              <a:rPr lang="zh-CN" altLang="en-US"/>
              <a:t>加和处理，在对其结果进行</a:t>
            </a:r>
            <a:r>
              <a:rPr lang="en-US" altLang="zh-CN"/>
              <a:t>8</a:t>
            </a:r>
            <a:r>
              <a:rPr lang="zh-CN" altLang="en-US"/>
              <a:t>倍上采样，得到和</a:t>
            </a:r>
            <a:r>
              <a:rPr lang="en-US" altLang="zh-CN"/>
              <a:t>image</a:t>
            </a:r>
            <a:r>
              <a:rPr lang="zh-CN" altLang="en-US"/>
              <a:t>相同的</a:t>
            </a:r>
            <a:r>
              <a:rPr lang="en-US" altLang="zh-CN"/>
              <a:t>shape</a:t>
            </a:r>
            <a:r>
              <a:rPr lang="zh-CN" altLang="en-US"/>
              <a:t>。这就是</a:t>
            </a:r>
            <a:r>
              <a:rPr lang="en-US" altLang="zh-CN"/>
              <a:t>FCN-8</a:t>
            </a:r>
            <a:r>
              <a:rPr lang="zh-CN" altLang="en-US"/>
              <a:t>倍采样。</a:t>
            </a:r>
            <a:endParaRPr lang="zh-CN" altLang="en-US"/>
          </a:p>
          <a:p>
            <a:endParaRPr lang="zh-CN" altLang="en-US"/>
          </a:p>
          <a:p>
            <a:endParaRPr lang="zh-CN" altLang="en-US"/>
          </a:p>
          <a:p>
            <a:r>
              <a:rPr lang="zh-CN" altLang="en-US"/>
              <a:t>我们可以看到结果</a:t>
            </a:r>
            <a:r>
              <a:rPr lang="en-US" altLang="zh-CN"/>
              <a:t>FCN-</a:t>
            </a:r>
            <a:r>
              <a:rPr lang="zh-CN" altLang="en-US"/>
              <a:t>八倍采样的分割精度在这三种当中是最好的，继续往下处理对</a:t>
            </a:r>
            <a:r>
              <a:rPr lang="en-US" altLang="zh-CN"/>
              <a:t>pool2 </a:t>
            </a:r>
            <a:r>
              <a:rPr lang="zh-CN" altLang="en-US"/>
              <a:t>和</a:t>
            </a:r>
            <a:r>
              <a:rPr lang="en-US" altLang="zh-CN"/>
              <a:t>pool1</a:t>
            </a:r>
            <a:r>
              <a:rPr lang="zh-CN" altLang="en-US"/>
              <a:t>实现同样的方法，</a:t>
            </a:r>
            <a:r>
              <a:rPr lang="zh-CN" altLang="en-US"/>
              <a:t>效果并不能得到优化。</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以经典的</a:t>
            </a:r>
            <a:r>
              <a:rPr lang="en-US" altLang="zh-CN"/>
              <a:t>AlexNet</a:t>
            </a:r>
            <a:r>
              <a:rPr lang="zh-CN" altLang="en-US"/>
              <a:t>分类网络为初始化，最后两层是全连接层，参数舍弃不用。</a:t>
            </a:r>
            <a:endParaRPr lang="zh-CN" altLang="en-US"/>
          </a:p>
          <a:p>
            <a:endParaRPr lang="zh-CN" altLang="en-US"/>
          </a:p>
          <a:p>
            <a:r>
              <a:rPr lang="zh-CN" altLang="en-US"/>
              <a:t>这里实现的</a:t>
            </a:r>
            <a:r>
              <a:rPr lang="en-US" altLang="zh-CN"/>
              <a:t>FCN-8</a:t>
            </a:r>
            <a:r>
              <a:rPr lang="zh-CN" altLang="en-US"/>
              <a:t>倍采样方法</a:t>
            </a:r>
            <a:endParaRPr lang="zh-CN" altLang="en-US"/>
          </a:p>
          <a:p>
            <a:endParaRPr lang="zh-CN" altLang="en-US"/>
          </a:p>
          <a:p>
            <a:r>
              <a:rPr lang="zh-CN" altLang="en-US"/>
              <a:t>在实际中，我们会使用</a:t>
            </a:r>
            <a:r>
              <a:rPr lang="en-US" altLang="zh-CN"/>
              <a:t>crop</a:t>
            </a:r>
            <a:r>
              <a:rPr lang="zh-CN" altLang="en-US"/>
              <a:t>方法来达到和池化后输出相同的</a:t>
            </a:r>
            <a:r>
              <a:rPr lang="en-US" altLang="zh-CN"/>
              <a:t>shape</a:t>
            </a:r>
            <a:endParaRPr lang="en-US" altLang="zh-CN"/>
          </a:p>
          <a:p>
            <a:endParaRPr lang="zh-CN" altLang="en-US"/>
          </a:p>
          <a:p>
            <a:endParaRPr lang="zh-CN" altLang="en-US"/>
          </a:p>
          <a:p>
            <a:r>
              <a:rPr lang="zh-CN" altLang="en-US"/>
              <a:t>当然</a:t>
            </a:r>
            <a:r>
              <a:rPr lang="en-US" altLang="zh-CN"/>
              <a:t>FCN </a:t>
            </a:r>
            <a:r>
              <a:rPr lang="zh-CN" altLang="en-US"/>
              <a:t>也会有一些</a:t>
            </a:r>
            <a:r>
              <a:rPr lang="zh-CN" altLang="en-US"/>
              <a:t>缺点</a:t>
            </a:r>
            <a:endParaRPr lang="zh-CN" altLang="en-US"/>
          </a:p>
          <a:p>
            <a:endParaRPr lang="zh-CN" altLang="en-US"/>
          </a:p>
          <a:p>
            <a:r>
              <a:rPr lang="zh-CN" altLang="en-US"/>
              <a:t>比如</a:t>
            </a:r>
            <a:r>
              <a:rPr lang="zh-CN" altLang="en-US"/>
              <a:t>得到的结果还是不够精细，进行八倍上采样虽然比</a:t>
            </a:r>
            <a:r>
              <a:rPr lang="en-US" altLang="zh-CN"/>
              <a:t>32</a:t>
            </a:r>
            <a:r>
              <a:rPr lang="zh-CN" altLang="en-US"/>
              <a:t>倍的效果好了很多，但是上采样的结果还是比较模糊和平滑，对图像中的细节不敏感</a:t>
            </a:r>
            <a:endParaRPr lang="zh-CN" altLang="en-US"/>
          </a:p>
          <a:p>
            <a:endParaRPr lang="zh-CN" altLang="en-US"/>
          </a:p>
          <a:p>
            <a:r>
              <a:rPr lang="zh-CN" altLang="en-US"/>
              <a:t>对各个像素进行分类，没有充分考虑像素与像素之间的关系。忽略了在通常的基于像素分类的分割方法中使用的空间规整步骤，缺乏空间一致性。</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于是就有人在</a:t>
            </a:r>
            <a:r>
              <a:rPr lang="en-US" altLang="zh-CN"/>
              <a:t>FCN</a:t>
            </a:r>
            <a:r>
              <a:rPr lang="zh-CN" altLang="en-US"/>
              <a:t>的基础上进行改进得到了</a:t>
            </a:r>
            <a:r>
              <a:rPr lang="en-US" altLang="zh-CN"/>
              <a:t>U-Net</a:t>
            </a:r>
            <a:endParaRPr lang="zh-CN" altLang="en-US"/>
          </a:p>
          <a:p>
            <a:endParaRPr lang="zh-CN" altLang="en-US"/>
          </a:p>
          <a:p>
            <a:r>
              <a:rPr lang="zh-CN" altLang="en-US"/>
              <a:t>和全卷积网络一样，</a:t>
            </a:r>
            <a:r>
              <a:rPr lang="en-US" altLang="zh-CN"/>
              <a:t>U-Net</a:t>
            </a:r>
            <a:r>
              <a:rPr lang="zh-CN" altLang="en-US"/>
              <a:t>也是一种端到端的网络</a:t>
            </a:r>
            <a:endParaRPr lang="zh-CN" altLang="en-US"/>
          </a:p>
          <a:p>
            <a:endParaRPr lang="zh-CN" altLang="en-US"/>
          </a:p>
          <a:p>
            <a:r>
              <a:rPr lang="zh-CN" altLang="en-US"/>
              <a:t>和经典的全卷积网络不同，改进的</a:t>
            </a:r>
            <a:r>
              <a:rPr lang="en-US" altLang="zh-CN"/>
              <a:t>FCN</a:t>
            </a:r>
            <a:r>
              <a:rPr lang="zh-CN" altLang="en-US"/>
              <a:t>，</a:t>
            </a:r>
            <a:r>
              <a:rPr lang="en-US" altLang="zh-CN"/>
              <a:t>U-Net</a:t>
            </a:r>
            <a:r>
              <a:rPr lang="zh-CN" altLang="en-US"/>
              <a:t>主要是在医学图像上做二值分割。</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就像</a:t>
            </a:r>
            <a:r>
              <a:rPr lang="en-US" altLang="zh-CN"/>
              <a:t>U-Net</a:t>
            </a:r>
            <a:r>
              <a:rPr lang="zh-CN" altLang="en-US"/>
              <a:t>的名字，它的网络结构看起来就像是一个</a:t>
            </a:r>
            <a:r>
              <a:rPr lang="en-US" altLang="zh-CN"/>
              <a:t>U</a:t>
            </a:r>
            <a:r>
              <a:rPr lang="zh-CN" altLang="en-US"/>
              <a:t>型，整个网络的思路和</a:t>
            </a:r>
            <a:r>
              <a:rPr lang="en-US" altLang="zh-CN"/>
              <a:t>FCN</a:t>
            </a:r>
            <a:r>
              <a:rPr lang="zh-CN" altLang="en-US"/>
              <a:t>是差不多的，但是</a:t>
            </a:r>
            <a:r>
              <a:rPr lang="en-US" altLang="zh-CN"/>
              <a:t>U-Net</a:t>
            </a:r>
            <a:r>
              <a:rPr lang="zh-CN" altLang="en-US"/>
              <a:t>做的是医学图像的二值分割。</a:t>
            </a:r>
            <a:endParaRPr lang="zh-CN" altLang="en-US"/>
          </a:p>
          <a:p>
            <a:endParaRPr lang="zh-CN" altLang="en-US"/>
          </a:p>
          <a:p>
            <a:r>
              <a:rPr lang="zh-CN" altLang="en-US"/>
              <a:t>(1)</a:t>
            </a:r>
            <a:r>
              <a:rPr lang="en-US" altLang="zh-CN"/>
              <a:t>U-Net</a:t>
            </a:r>
            <a:r>
              <a:rPr lang="zh-CN" altLang="en-US"/>
              <a:t>也是</a:t>
            </a:r>
            <a:r>
              <a:rPr lang="zh-CN" altLang="en-US"/>
              <a:t>使用全卷积神经网络。(全卷积神经网络就是卷积取代了全连接层，全连接层必须固定图像大小而卷积不用，所以这个策略使得，你可以输入任意尺寸的图片，而且输出也是图片，所以这是一个端到端的网络。)  </a:t>
            </a:r>
            <a:endParaRPr lang="zh-CN" altLang="en-US"/>
          </a:p>
          <a:p>
            <a:endParaRPr lang="zh-CN" altLang="en-US"/>
          </a:p>
          <a:p>
            <a:r>
              <a:rPr lang="zh-CN" altLang="en-US"/>
              <a:t>(2)左边的网络是收缩路径：使用卷积和maxpooling，用来提出图像特征</a:t>
            </a:r>
            <a:r>
              <a:rPr lang="zh-CN" altLang="en-US"/>
              <a:t>。  </a:t>
            </a:r>
            <a:endParaRPr lang="zh-CN" altLang="en-US"/>
          </a:p>
          <a:p>
            <a:endParaRPr lang="zh-CN" altLang="en-US"/>
          </a:p>
          <a:p>
            <a:r>
              <a:rPr lang="zh-CN" altLang="en-US"/>
              <a:t>(3)右边的网络是扩张路径:使用上采样产生的特征图与左侧收缩路径对应层产生的特征图进行concatenate操作。</a:t>
            </a:r>
            <a:endParaRPr lang="zh-CN" altLang="en-US"/>
          </a:p>
          <a:p>
            <a:r>
              <a:rPr lang="zh-CN" altLang="en-US"/>
              <a:t>（pooling层会丢失图像信息和降低图像分辨率且是不可逆的操作，对图像分割任务有一些影响，对图像分类任务的影响不大，为什么要做上采样？因为上采样可以补足一些图片的信息，但是信息补充的肯定不完全，所以还需要与左边的分辨率比较高的图片相连接起来（直接复制过来再裁剪到与上采样图片一样大小），这就相当于在高分辨率和更抽象特征当中做一个折衷，因为随着卷积次数增多，提取的特征也更加有效，更加抽象，上采样的图片是经历多次卷积后的图片，肯定是比较高效和抽象的图片，然后把它与左边不怎么抽象但更高分辨率的特征图片进行连接）。  </a:t>
            </a:r>
            <a:endParaRPr lang="zh-CN" altLang="en-US"/>
          </a:p>
          <a:p>
            <a:endParaRPr lang="zh-CN" altLang="en-US"/>
          </a:p>
          <a:p>
            <a:r>
              <a:rPr lang="zh-CN" altLang="en-US"/>
              <a:t>(4)最后再经过两次反卷积操作，生成特征图，再用两个1X1的卷积做分类得到最后的两张heatmap, 例如第一张表示的是第一类的得分，第二张表示第二类的得分heatmap,然后作为softmax函数的输入，算出概率比较大的softmax类，选择它作为输入给交叉熵进行反向传播训练。</a:t>
            </a:r>
            <a:endParaRPr lang="zh-CN" altLang="en-US"/>
          </a:p>
          <a:p>
            <a:endParaRPr lang="zh-CN" altLang="en-US"/>
          </a:p>
          <a:p>
            <a:r>
              <a:rPr lang="zh-CN" altLang="en-US"/>
              <a:t>由于</a:t>
            </a:r>
            <a:r>
              <a:rPr lang="en-US" altLang="zh-CN"/>
              <a:t>U-Net</a:t>
            </a:r>
            <a:r>
              <a:rPr lang="zh-CN" altLang="en-US"/>
              <a:t>是在</a:t>
            </a:r>
            <a:r>
              <a:rPr lang="en-US" altLang="zh-CN"/>
              <a:t>FCN</a:t>
            </a:r>
            <a:r>
              <a:rPr lang="zh-CN" altLang="en-US"/>
              <a:t>上做得改进，所以整个网络流程上几本上差不多，</a:t>
            </a:r>
            <a:endParaRPr lang="zh-CN" altLang="en-US"/>
          </a:p>
          <a:p>
            <a:endParaRPr lang="zh-CN" altLang="en-US"/>
          </a:p>
          <a:p>
            <a:r>
              <a:rPr lang="zh-CN" altLang="en-US"/>
              <a:t>比较突出的不同点就是在利用之前的输出特征上，</a:t>
            </a:r>
            <a:r>
              <a:rPr lang="en-US" altLang="zh-CN"/>
              <a:t>FCN</a:t>
            </a:r>
            <a:r>
              <a:rPr lang="zh-CN" altLang="en-US"/>
              <a:t>采用的方法是加和处理，而</a:t>
            </a:r>
            <a:r>
              <a:rPr lang="en-US" altLang="zh-CN"/>
              <a:t>U-net</a:t>
            </a:r>
            <a:r>
              <a:rPr lang="zh-CN" altLang="en-US"/>
              <a:t>是叠加的处理方式，就是把前面的</a:t>
            </a:r>
            <a:r>
              <a:rPr lang="en-US" altLang="zh-CN"/>
              <a:t>feature map </a:t>
            </a:r>
            <a:r>
              <a:rPr lang="zh-CN" altLang="en-US"/>
              <a:t>接到当前</a:t>
            </a:r>
            <a:r>
              <a:rPr lang="en-US" altLang="zh-CN"/>
              <a:t>feature map</a:t>
            </a:r>
            <a:r>
              <a:rPr lang="zh-CN" altLang="en-US"/>
              <a:t>后面。</a:t>
            </a:r>
            <a:endParaRPr lang="zh-CN" altLang="en-US"/>
          </a:p>
          <a:p>
            <a:endParaRPr lang="zh-CN" altLang="en-US"/>
          </a:p>
          <a:p>
            <a:r>
              <a:rPr lang="zh-CN" altLang="en-US"/>
              <a:t>另外，u-net中</a:t>
            </a:r>
            <a:r>
              <a:rPr lang="zh-CN" altLang="en-US"/>
              <a:t>所有的卷积过程都是没有加pad的，这样就会导致每做一次卷积，特征的长宽就会减少两个像素，最后网络的输出和输入大小不一样。比如上图中，输入的图片大小是572x572，输出的概率图大小是388x388。</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第一行是</a:t>
            </a:r>
            <a:r>
              <a:rPr lang="en-US" altLang="zh-CN"/>
              <a:t>softmax </a:t>
            </a:r>
            <a:r>
              <a:rPr lang="zh-CN" altLang="en-US"/>
              <a:t>交叉熵的计算公式，</a:t>
            </a:r>
            <a:endParaRPr lang="zh-CN" altLang="en-US"/>
          </a:p>
          <a:p>
            <a:endParaRPr lang="zh-CN" altLang="en-US"/>
          </a:p>
          <a:p>
            <a:r>
              <a:rPr lang="zh-CN" altLang="en-US"/>
              <a:t>首先概率计算这里变成了像素级的</a:t>
            </a:r>
            <a:r>
              <a:rPr lang="en-US" altLang="zh-CN"/>
              <a:t>softmax</a:t>
            </a:r>
            <a:endParaRPr lang="en-US" altLang="zh-CN"/>
          </a:p>
          <a:p>
            <a:endParaRPr lang="en-US" altLang="zh-CN"/>
          </a:p>
          <a:p>
            <a:r>
              <a:rPr lang="zh-CN" altLang="en-US"/>
              <a:t>然后还加入了</a:t>
            </a:r>
            <a:r>
              <a:rPr lang="en-US" altLang="zh-CN"/>
              <a:t>w</a:t>
            </a:r>
            <a:r>
              <a:rPr lang="zh-CN" altLang="en-US"/>
              <a:t>权重计算</a:t>
            </a:r>
            <a:endParaRPr lang="zh-CN" altLang="en-US"/>
          </a:p>
          <a:p>
            <a:endParaRPr lang="zh-CN" altLang="en-US"/>
          </a:p>
          <a:p>
            <a:r>
              <a:rPr lang="zh-CN" altLang="en-US"/>
              <a:t>w(x) 表示训练构成中像素点的重要性，越重要权重越大。因为</a:t>
            </a:r>
            <a:r>
              <a:rPr lang="zh-CN" altLang="en-US"/>
              <a:t>分割问题边界处的分割一直是难题，因此本文赋予边界处更高的权重以达到精确分割：</a:t>
            </a:r>
            <a:endParaRPr lang="zh-CN" altLang="en-US"/>
          </a:p>
          <a:p>
            <a:endParaRPr lang="zh-CN" altLang="en-US"/>
          </a:p>
          <a:p>
            <a:r>
              <a:rPr lang="zh-CN" altLang="en-US"/>
              <a:t>注释：</a:t>
            </a:r>
            <a:endParaRPr lang="zh-CN" altLang="en-US"/>
          </a:p>
          <a:p>
            <a:endParaRPr lang="zh-CN" altLang="en-US"/>
          </a:p>
          <a:p>
            <a:r>
              <a:rPr lang="en-US" altLang="zh-CN">
                <a:sym typeface="+mn-ea"/>
              </a:rPr>
              <a:t>ak </a:t>
            </a:r>
            <a:r>
              <a:rPr lang="zh-CN" altLang="en-US">
                <a:sym typeface="+mn-ea"/>
              </a:rPr>
              <a:t>表示在像素位置x处的特征通道k中的激活值</a:t>
            </a:r>
            <a:endParaRPr lang="zh-CN" altLang="en-US"/>
          </a:p>
          <a:p>
            <a:endParaRPr lang="en-US" altLang="zh-CN"/>
          </a:p>
          <a:p>
            <a:r>
              <a:rPr lang="en-US" altLang="zh-CN"/>
              <a:t>wc </a:t>
            </a:r>
            <a:r>
              <a:rPr lang="zh-CN" altLang="en-US"/>
              <a:t>是根据像素标签的真实值和预测值的</a:t>
            </a:r>
            <a:r>
              <a:rPr lang="zh-CN" altLang="en-US"/>
              <a:t>占比来计算的</a:t>
            </a:r>
            <a:endParaRPr lang="zh-CN" altLang="en-US"/>
          </a:p>
          <a:p>
            <a:endParaRPr lang="zh-CN" altLang="en-US"/>
          </a:p>
          <a:p>
            <a:r>
              <a:rPr lang="zh-CN" altLang="en-US"/>
              <a:t>这样离边界越近的像素点权重越大，因而也会被着重训练。</a:t>
            </a:r>
            <a:endParaRPr lang="zh-CN" altLang="en-US"/>
          </a:p>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首先我简单的解释一下什么是图像分割，</a:t>
            </a:r>
            <a:endParaRPr lang="zh-CN" altLang="en-US"/>
          </a:p>
          <a:p>
            <a:endParaRPr lang="zh-CN" altLang="en-US"/>
          </a:p>
          <a:p>
            <a:r>
              <a:rPr lang="zh-CN" altLang="en-US"/>
              <a:t>图像分割其实也是图像分类的一种，图像分类是对整个图片进行分类，而图像分割则是定位到了图片像素级别的分类。</a:t>
            </a:r>
            <a:endParaRPr lang="zh-CN" altLang="en-US"/>
          </a:p>
          <a:p>
            <a:endParaRPr lang="zh-CN" altLang="en-US"/>
          </a:p>
          <a:p>
            <a:r>
              <a:rPr lang="zh-CN" altLang="en-US"/>
              <a:t>图像分割可以预测图像中每一个像素所属的类别或者物体，有点类似目标识别。</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目前</a:t>
            </a:r>
            <a:r>
              <a:rPr lang="zh-CN" altLang="en-US"/>
              <a:t>基于深度学习的图像分割算法主要分为两类：</a:t>
            </a:r>
            <a:endParaRPr lang="zh-CN" altLang="en-US"/>
          </a:p>
          <a:p>
            <a:endParaRPr lang="zh-CN" altLang="en-US"/>
          </a:p>
          <a:p>
            <a:r>
              <a:rPr lang="zh-CN" altLang="en-US"/>
              <a:t>一类是语义分割，</a:t>
            </a:r>
            <a:r>
              <a:rPr lang="zh-CN" altLang="en-US">
                <a:sym typeface="+mn-ea"/>
              </a:rPr>
              <a:t>一类是实例分割</a:t>
            </a:r>
            <a:endParaRPr lang="zh-CN" altLang="en-US"/>
          </a:p>
          <a:p>
            <a:endParaRPr lang="zh-CN" altLang="en-US"/>
          </a:p>
          <a:p>
            <a:r>
              <a:rPr lang="zh-CN" altLang="en-US"/>
              <a:t>语义分割</a:t>
            </a:r>
            <a:r>
              <a:rPr lang="zh-CN" altLang="en-US"/>
              <a:t>为图像中每个像素分配一个类别，如把画面中的所有物体都指出他们各自的类别。</a:t>
            </a:r>
            <a:endParaRPr lang="zh-CN" altLang="en-US"/>
          </a:p>
          <a:p>
            <a:endParaRPr lang="en-US" altLang="zh-CN"/>
          </a:p>
          <a:p>
            <a:r>
              <a:rPr lang="zh-CN" altLang="en-US"/>
              <a:t>与语义分割不同，实例分割只对特定物体进行类别分配，这一点与目标检测有点相似，但是目标检测输出的是</a:t>
            </a:r>
            <a:r>
              <a:rPr lang="en-US" altLang="zh-CN"/>
              <a:t>boundingbox</a:t>
            </a:r>
            <a:r>
              <a:rPr lang="zh-CN" altLang="en-US"/>
              <a:t>和</a:t>
            </a:r>
            <a:r>
              <a:rPr lang="en-US" altLang="zh-CN"/>
              <a:t>label</a:t>
            </a:r>
            <a:r>
              <a:rPr lang="zh-CN" altLang="en-US"/>
              <a:t>，而实例分割输出的是</a:t>
            </a:r>
            <a:r>
              <a:rPr lang="en-US" altLang="zh-CN"/>
              <a:t>mask</a:t>
            </a:r>
            <a:r>
              <a:rPr lang="zh-CN" altLang="en-US"/>
              <a:t>和</a:t>
            </a:r>
            <a:r>
              <a:rPr lang="en-US" altLang="zh-CN"/>
              <a:t>label</a:t>
            </a:r>
            <a:r>
              <a:rPr lang="zh-CN" altLang="en-US"/>
              <a:t>。</a:t>
            </a:r>
            <a:endParaRPr lang="zh-CN" altLang="en-US"/>
          </a:p>
          <a:p>
            <a:endParaRPr lang="zh-CN" altLang="en-US"/>
          </a:p>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传统的基于</a:t>
            </a:r>
            <a:r>
              <a:rPr lang="en-US" altLang="zh-CN">
                <a:sym typeface="+mn-ea"/>
              </a:rPr>
              <a:t>CNN</a:t>
            </a:r>
            <a:r>
              <a:rPr lang="zh-CN" altLang="en-US">
                <a:sym typeface="+mn-ea"/>
              </a:rPr>
              <a:t>的分割方法，为了对一个像素进行分类，会把该像素周围的一个图像块也就是</a:t>
            </a:r>
            <a:r>
              <a:rPr lang="en-US" altLang="zh-CN">
                <a:sym typeface="+mn-ea"/>
              </a:rPr>
              <a:t>patch </a:t>
            </a:r>
            <a:r>
              <a:rPr lang="zh-CN" altLang="en-US">
                <a:sym typeface="+mn-ea"/>
              </a:rPr>
              <a:t>作为</a:t>
            </a:r>
            <a:r>
              <a:rPr lang="en-US" altLang="zh-CN">
                <a:sym typeface="+mn-ea"/>
              </a:rPr>
              <a:t>CNN</a:t>
            </a:r>
            <a:r>
              <a:rPr lang="zh-CN" altLang="en-US">
                <a:sym typeface="+mn-ea"/>
              </a:rPr>
              <a:t>的输入，用于训练与预测，这种方法有几个缺点：</a:t>
            </a:r>
            <a:endParaRPr lang="zh-CN" altLang="en-US"/>
          </a:p>
          <a:p>
            <a:endParaRPr lang="zh-CN" altLang="en-US"/>
          </a:p>
          <a:p>
            <a:r>
              <a:rPr lang="en-US" altLang="zh-CN">
                <a:sym typeface="+mn-ea"/>
              </a:rPr>
              <a:t>1. </a:t>
            </a:r>
            <a:r>
              <a:rPr lang="zh-CN" altLang="en-US">
                <a:sym typeface="+mn-ea"/>
              </a:rPr>
              <a:t>存储开销大，例如，对每个像素使用</a:t>
            </a:r>
            <a:r>
              <a:rPr lang="en-US" altLang="zh-CN">
                <a:sym typeface="+mn-ea"/>
              </a:rPr>
              <a:t>15*15</a:t>
            </a:r>
            <a:r>
              <a:rPr lang="zh-CN" altLang="en-US">
                <a:sym typeface="+mn-ea"/>
              </a:rPr>
              <a:t>的图像块，然后不断滑动窗口，将图像块输入到</a:t>
            </a:r>
            <a:r>
              <a:rPr lang="en-US" altLang="zh-CN">
                <a:sym typeface="+mn-ea"/>
              </a:rPr>
              <a:t>CNN</a:t>
            </a:r>
            <a:r>
              <a:rPr lang="zh-CN" altLang="en-US">
                <a:sym typeface="+mn-ea"/>
              </a:rPr>
              <a:t>中进行类别判断，因此，需要的存储空间随着滑动窗口的次数和大小急剧上升，就有可能会出现显存超出的情况；</a:t>
            </a:r>
            <a:endParaRPr lang="zh-CN" altLang="en-US"/>
          </a:p>
          <a:p>
            <a:r>
              <a:rPr lang="en-US" altLang="zh-CN">
                <a:sym typeface="+mn-ea"/>
              </a:rPr>
              <a:t>2. </a:t>
            </a:r>
            <a:r>
              <a:rPr lang="zh-CN" altLang="en-US">
                <a:sym typeface="+mn-ea"/>
              </a:rPr>
              <a:t>它很慢，因为这个网络必须训练每个patch，并且因为patch间的重叠有很多的冗余(冗余会造成什么影响呢？卷积核里面的W，也</a:t>
            </a:r>
            <a:r>
              <a:rPr lang="zh-CN" altLang="en-US">
                <a:sym typeface="+mn-ea"/>
              </a:rPr>
              <a:t>就是提取特征的权重，两个块如果重叠的部分太多，这个权重会被同一些特征训练两次，造成资源的浪费，减慢训练时间和效率，</a:t>
            </a:r>
            <a:endParaRPr lang="zh-CN" altLang="en-US"/>
          </a:p>
          <a:p>
            <a:r>
              <a:rPr lang="en-US" altLang="zh-CN">
                <a:sym typeface="+mn-ea"/>
              </a:rPr>
              <a:t>3. </a:t>
            </a:r>
            <a:r>
              <a:rPr lang="zh-CN" altLang="en-US">
                <a:sym typeface="+mn-ea"/>
              </a:rPr>
              <a:t>定位准确性和获取上下文信息不可兼得，</a:t>
            </a:r>
            <a:r>
              <a:rPr lang="zh-CN" altLang="en-US">
                <a:sym typeface="+mn-ea"/>
              </a:rPr>
              <a:t>像素块的大小会限制感受区域的大小，</a:t>
            </a:r>
            <a:r>
              <a:rPr lang="zh-CN" altLang="en-US">
                <a:sym typeface="+mn-ea"/>
              </a:rPr>
              <a:t>大的patches需要更多的max-pooling层这样减小了定位准确性，因为我们是要对以图像某个像素为中心的点进行分类，如果patch太大，最后经过全连接层的前一层大小是不变的，如果patch大就需要更多的pooling达到这个大小，而pooling层越多，丢失信息的信息也越多；小的patches只能看到很小的局部信息，包含的背景信息不够。如果</a:t>
            </a:r>
            <a:r>
              <a:rPr lang="zh-CN" altLang="en-US">
                <a:sym typeface="+mn-ea"/>
              </a:rPr>
              <a:t>像素块的大小比整幅图像的大小小很多，那就只能提取一些局部特征，从而导致分类性能受到限制。</a:t>
            </a:r>
            <a:endParaRPr lang="zh-CN" altLang="en-US"/>
          </a:p>
          <a:p>
            <a:endParaRPr lang="zh-CN" altLang="en-US"/>
          </a:p>
          <a:p>
            <a:r>
              <a:rPr lang="zh-CN" altLang="en-US">
                <a:sym typeface="+mn-ea"/>
              </a:rPr>
              <a:t>为了改进这些缺点，于是就有人提出了全卷积网络，</a:t>
            </a:r>
            <a:endParaRPr lang="zh-CN" altLang="en-US"/>
          </a:p>
          <a:p>
            <a:endParaRPr lang="zh-CN" altLang="en-US"/>
          </a:p>
          <a:p>
            <a:r>
              <a:rPr lang="zh-CN" altLang="en-US">
                <a:sym typeface="+mn-ea"/>
              </a:rPr>
              <a:t>全卷积网络从抽象的特征中恢复出每个像素所属的类别，也就是从图像级别的分类进一步延伸到像素级别的分类。</a:t>
            </a:r>
            <a:endParaRPr lang="zh-CN" altLang="en-US"/>
          </a:p>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顾名思义，全卷积网络就是所有参数层都是卷积层。</a:t>
            </a:r>
            <a:endParaRPr lang="zh-CN" altLang="en-US"/>
          </a:p>
          <a:p>
            <a:endParaRPr lang="zh-CN" altLang="en-US"/>
          </a:p>
          <a:p>
            <a:r>
              <a:rPr lang="zh-CN" altLang="en-US"/>
              <a:t>那么对于一般的分类</a:t>
            </a:r>
            <a:r>
              <a:rPr lang="en-US" altLang="zh-CN"/>
              <a:t>CNN</a:t>
            </a:r>
            <a:r>
              <a:rPr lang="zh-CN" altLang="en-US"/>
              <a:t>网络，比</a:t>
            </a:r>
            <a:r>
              <a:rPr lang="zh-CN" altLang="en-US"/>
              <a:t>如</a:t>
            </a:r>
            <a:r>
              <a:rPr lang="en-US" altLang="zh-CN"/>
              <a:t>VGG</a:t>
            </a:r>
            <a:r>
              <a:rPr lang="zh-CN" altLang="en-US"/>
              <a:t>和</a:t>
            </a:r>
            <a:r>
              <a:rPr lang="en-US" altLang="zh-CN"/>
              <a:t>Resnet</a:t>
            </a:r>
            <a:r>
              <a:rPr lang="zh-CN" altLang="en-US"/>
              <a:t>，都会在网络</a:t>
            </a:r>
            <a:r>
              <a:rPr lang="zh-CN" altLang="en-US">
                <a:sym typeface="+mn-ea"/>
              </a:rPr>
              <a:t>在卷积层之后会接上若干个全连接层，将卷积层产生的特征图映射成一个固定长度的特征向量</a:t>
            </a:r>
            <a:r>
              <a:rPr lang="zh-CN" altLang="en-US"/>
              <a:t>，经过</a:t>
            </a:r>
            <a:r>
              <a:rPr lang="en-US" altLang="zh-CN"/>
              <a:t>softmax</a:t>
            </a:r>
            <a:r>
              <a:rPr lang="zh-CN" altLang="en-US"/>
              <a:t>后就可以获得类别概率信息。</a:t>
            </a:r>
            <a:endParaRPr lang="zh-CN" altLang="en-US"/>
          </a:p>
          <a:p>
            <a:endParaRPr lang="zh-CN" altLang="en-US"/>
          </a:p>
          <a:p>
            <a:r>
              <a:rPr lang="zh-CN" altLang="en-US"/>
              <a:t>但是这个概率信息是一维的，也就是说只能标识整个图片的类别，不能标识每个像素点的类别，所以全连接方法不适用于图像分割。</a:t>
            </a:r>
            <a:endParaRPr lang="zh-CN" altLang="en-US"/>
          </a:p>
          <a:p>
            <a:endParaRPr lang="zh-CN" altLang="en-US"/>
          </a:p>
          <a:p>
            <a:r>
              <a:rPr lang="zh-CN" altLang="en-US"/>
              <a:t>如果把全连接层全都改成卷积层，就构成了我们所说的全卷积网络。</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拿例子来说明，</a:t>
            </a:r>
            <a:r>
              <a:rPr lang="zh-CN" altLang="en-US"/>
              <a:t>如图所示：</a:t>
            </a:r>
            <a:endParaRPr lang="zh-CN" altLang="en-US"/>
          </a:p>
          <a:p>
            <a:endParaRPr lang="zh-CN" altLang="en-US"/>
          </a:p>
          <a:p>
            <a:r>
              <a:rPr lang="zh-CN" altLang="en-US"/>
              <a:t>在</a:t>
            </a:r>
            <a:r>
              <a:rPr lang="en-US" altLang="zh-CN"/>
              <a:t>CNN</a:t>
            </a:r>
            <a:r>
              <a:rPr lang="zh-CN" altLang="en-US"/>
              <a:t>中，猫的图片输入到</a:t>
            </a:r>
            <a:r>
              <a:rPr lang="en-US" altLang="zh-CN"/>
              <a:t>AlexNet</a:t>
            </a:r>
            <a:r>
              <a:rPr lang="zh-CN" altLang="en-US"/>
              <a:t>，得到一个长为</a:t>
            </a:r>
            <a:r>
              <a:rPr lang="en-US" altLang="zh-CN"/>
              <a:t>1000</a:t>
            </a:r>
            <a:r>
              <a:rPr lang="zh-CN" altLang="en-US"/>
              <a:t>的输出向量，表示输入图像属于每一类的概率，其中在</a:t>
            </a:r>
            <a:r>
              <a:rPr lang="en-US" altLang="zh-CN"/>
              <a:t>”tabby cat ” </a:t>
            </a:r>
            <a:r>
              <a:rPr lang="zh-CN" altLang="en-US"/>
              <a:t>这一类统计概率最高，用来做分类任务。</a:t>
            </a:r>
            <a:endParaRPr lang="zh-CN" altLang="en-US"/>
          </a:p>
          <a:p>
            <a:endParaRPr lang="zh-CN" altLang="en-US"/>
          </a:p>
          <a:p>
            <a:r>
              <a:rPr lang="en-US" altLang="zh-CN"/>
              <a:t>CNN</a:t>
            </a:r>
            <a:r>
              <a:rPr lang="zh-CN" altLang="en-US"/>
              <a:t>之所以很强大，是因为</a:t>
            </a:r>
            <a:r>
              <a:rPr lang="zh-CN" altLang="en-US"/>
              <a:t>它的多层结构能自动学习特征，并且可以学习到多个层次的特征：</a:t>
            </a:r>
            <a:endParaRPr lang="zh-CN" altLang="en-US"/>
          </a:p>
          <a:p>
            <a:endParaRPr lang="zh-CN" altLang="en-US"/>
          </a:p>
          <a:p>
            <a:r>
              <a:rPr lang="zh-CN" altLang="en-US"/>
              <a:t>较浅的卷积层感知域较小，学习到一些局部区域的特征；较深的卷积层具有较大的感知域，能够学习到更加抽象的一些特征。</a:t>
            </a:r>
            <a:endParaRPr lang="zh-CN" altLang="en-US"/>
          </a:p>
          <a:p>
            <a:endParaRPr lang="zh-CN" altLang="en-US"/>
          </a:p>
          <a:p>
            <a:r>
              <a:rPr lang="zh-CN" altLang="en-US"/>
              <a:t>高层的抽象特征对物体的大小，位置和方向等敏感性更低，从而有助于识别性能的提高，所以我们常常可以将卷积层看作是特征提取器。</a:t>
            </a:r>
            <a:endParaRPr lang="zh-CN" altLang="en-US"/>
          </a:p>
          <a:p>
            <a:endParaRPr lang="zh-CN" altLang="en-US"/>
          </a:p>
          <a:p>
            <a:r>
              <a:rPr lang="en-US" altLang="zh-CN">
                <a:sym typeface="+mn-ea"/>
              </a:rPr>
              <a:t>FCN</a:t>
            </a:r>
            <a:r>
              <a:rPr lang="zh-CN" altLang="en-US">
                <a:sym typeface="+mn-ea"/>
              </a:rPr>
              <a:t>和</a:t>
            </a:r>
            <a:r>
              <a:rPr lang="en-US" altLang="zh-CN">
                <a:sym typeface="+mn-ea"/>
              </a:rPr>
              <a:t>CNN</a:t>
            </a:r>
            <a:r>
              <a:rPr lang="zh-CN" altLang="en-US">
                <a:sym typeface="+mn-ea"/>
              </a:rPr>
              <a:t>的区别在于把</a:t>
            </a:r>
            <a:r>
              <a:rPr lang="en-US" altLang="zh-CN">
                <a:sym typeface="+mn-ea"/>
              </a:rPr>
              <a:t>CNN</a:t>
            </a:r>
            <a:r>
              <a:rPr lang="zh-CN" altLang="en-US">
                <a:sym typeface="+mn-ea"/>
              </a:rPr>
              <a:t>最后的全连接层转换成卷积层，输出不在是一维的概率信息，而是一张已经</a:t>
            </a:r>
            <a:r>
              <a:rPr lang="en-US" altLang="zh-CN">
                <a:sym typeface="+mn-ea"/>
              </a:rPr>
              <a:t>label</a:t>
            </a:r>
            <a:r>
              <a:rPr lang="zh-CN" altLang="en-US">
                <a:sym typeface="+mn-ea"/>
              </a:rPr>
              <a:t>好的图片，也就是</a:t>
            </a:r>
            <a:r>
              <a:rPr lang="en-US" altLang="zh-CN">
                <a:sym typeface="+mn-ea"/>
              </a:rPr>
              <a:t>heatmap</a:t>
            </a:r>
            <a:r>
              <a:rPr lang="zh-CN" altLang="en-US">
                <a:sym typeface="+mn-ea"/>
              </a:rPr>
              <a:t>，</a:t>
            </a:r>
            <a:endParaRPr lang="zh-CN" altLang="en-US">
              <a:sym typeface="+mn-ea"/>
            </a:endParaRPr>
          </a:p>
          <a:p>
            <a:endParaRPr lang="zh-CN" altLang="en-US">
              <a:sym typeface="+mn-ea"/>
            </a:endParaRPr>
          </a:p>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a:p>
            <a:r>
              <a:rPr lang="zh-CN" altLang="en-US">
                <a:sym typeface="+mn-ea"/>
              </a:rPr>
              <a:t>全卷积网络和一般</a:t>
            </a:r>
            <a:r>
              <a:rPr lang="en-US" altLang="zh-CN">
                <a:sym typeface="+mn-ea"/>
              </a:rPr>
              <a:t>CNN</a:t>
            </a:r>
            <a:r>
              <a:rPr lang="zh-CN" altLang="en-US">
                <a:sym typeface="+mn-ea"/>
              </a:rPr>
              <a:t>网络结构上</a:t>
            </a:r>
            <a:r>
              <a:rPr lang="zh-CN" altLang="en-US">
                <a:sym typeface="+mn-ea"/>
              </a:rPr>
              <a:t>的不同也就是把最后几层全连接层改成了卷积层。</a:t>
            </a:r>
            <a:endParaRPr lang="zh-CN" altLang="en-US">
              <a:sym typeface="+mn-ea"/>
            </a:endParaRPr>
          </a:p>
          <a:p>
            <a:endParaRPr lang="zh-CN" altLang="en-US">
              <a:sym typeface="+mn-ea"/>
            </a:endParaRPr>
          </a:p>
          <a:p>
            <a:r>
              <a:rPr lang="zh-CN" altLang="en-US">
                <a:sym typeface="+mn-ea"/>
              </a:rPr>
              <a:t>全卷积网络提出把传统</a:t>
            </a:r>
            <a:r>
              <a:rPr lang="en-US" altLang="zh-CN">
                <a:sym typeface="+mn-ea"/>
              </a:rPr>
              <a:t>CNN</a:t>
            </a:r>
            <a:r>
              <a:rPr lang="zh-CN" altLang="en-US">
                <a:sym typeface="+mn-ea"/>
              </a:rPr>
              <a:t>网络后面几个全连接层换成卷积层，这样一来就可以获得一张二维的</a:t>
            </a:r>
            <a:r>
              <a:rPr lang="en-US" altLang="zh-CN">
                <a:sym typeface="+mn-ea"/>
              </a:rPr>
              <a:t>feature map</a:t>
            </a:r>
            <a:r>
              <a:rPr lang="zh-CN" altLang="en-US">
                <a:sym typeface="+mn-ea"/>
              </a:rPr>
              <a:t>，</a:t>
            </a:r>
            <a:r>
              <a:rPr lang="zh-CN" altLang="en-US">
                <a:sym typeface="+mn-ea"/>
              </a:rPr>
              <a:t>把这个图片扔进</a:t>
            </a:r>
            <a:r>
              <a:rPr lang="en-US" altLang="zh-CN">
                <a:sym typeface="+mn-ea"/>
              </a:rPr>
              <a:t>softmax</a:t>
            </a:r>
            <a:r>
              <a:rPr lang="zh-CN" altLang="en-US">
                <a:sym typeface="+mn-ea"/>
              </a:rPr>
              <a:t>里面处理一下，于是每个像素点都会得到所属分类的概率信息。</a:t>
            </a:r>
            <a:endParaRPr lang="zh-CN" altLang="en-US"/>
          </a:p>
          <a:p>
            <a:endParaRPr lang="zh-CN" altLang="en-US"/>
          </a:p>
          <a:p>
            <a:r>
              <a:rPr lang="zh-CN" altLang="en-US"/>
              <a:t>全卷积网络对图像进行的是像素级的分类，从而解决了语义级别的图像分割问题。</a:t>
            </a:r>
            <a:endParaRPr lang="zh-CN" altLang="en-US"/>
          </a:p>
          <a:p>
            <a:endParaRPr lang="zh-CN" altLang="en-US"/>
          </a:p>
          <a:p>
            <a:r>
              <a:rPr lang="zh-CN" altLang="en-US"/>
              <a:t>和经典的</a:t>
            </a:r>
            <a:r>
              <a:rPr lang="en-US" altLang="zh-CN"/>
              <a:t>CNN</a:t>
            </a:r>
            <a:r>
              <a:rPr lang="zh-CN" altLang="en-US"/>
              <a:t>在卷积层之后使用全连接层得到固定长度的特征向量进行分类不同，卷积层可以不用该考虑</a:t>
            </a:r>
            <a:r>
              <a:rPr lang="en-US" altLang="zh-CN"/>
              <a:t>feature map</a:t>
            </a:r>
            <a:r>
              <a:rPr lang="zh-CN" altLang="en-US"/>
              <a:t>的大小，</a:t>
            </a:r>
            <a:r>
              <a:rPr lang="en-US" altLang="zh-CN">
                <a:sym typeface="+mn-ea"/>
              </a:rPr>
              <a:t>FCN</a:t>
            </a:r>
            <a:r>
              <a:rPr lang="zh-CN" altLang="en-US">
                <a:sym typeface="+mn-ea"/>
              </a:rPr>
              <a:t>可以接受任意尺度的输入图像</a:t>
            </a:r>
            <a:r>
              <a:rPr lang="zh-CN" altLang="en-US"/>
              <a:t>。</a:t>
            </a:r>
            <a:endParaRPr lang="zh-CN" altLang="en-US"/>
          </a:p>
          <a:p>
            <a:endParaRPr lang="zh-CN" altLang="en-US"/>
          </a:p>
          <a:p>
            <a:r>
              <a:rPr lang="zh-CN" altLang="en-US"/>
              <a:t>不像</a:t>
            </a:r>
            <a:r>
              <a:rPr lang="zh-CN" altLang="en-US"/>
              <a:t>全连接层要固定输入的大小，卷积层是不关心输入图片的大小的。</a:t>
            </a:r>
            <a:endParaRPr lang="zh-CN" altLang="en-US"/>
          </a:p>
          <a:p>
            <a:endParaRPr lang="zh-CN" altLang="en-US"/>
          </a:p>
          <a:p>
            <a:r>
              <a:rPr lang="zh-CN" altLang="en-US"/>
              <a:t>然后对</a:t>
            </a:r>
            <a:r>
              <a:rPr lang="en-US" altLang="zh-CN"/>
              <a:t>feature map </a:t>
            </a:r>
            <a:r>
              <a:rPr lang="zh-CN" altLang="en-US"/>
              <a:t>进行上采样操作，</a:t>
            </a:r>
            <a:r>
              <a:rPr lang="zh-CN" altLang="en-US"/>
              <a:t>使得</a:t>
            </a:r>
            <a:r>
              <a:rPr lang="en-US" altLang="zh-CN"/>
              <a:t>feature map </a:t>
            </a:r>
            <a:r>
              <a:rPr lang="zh-CN" altLang="en-US"/>
              <a:t>恢复到和输入图像相同的尺寸。</a:t>
            </a:r>
            <a:endParaRPr lang="zh-CN" altLang="en-US"/>
          </a:p>
          <a:p>
            <a:endParaRPr lang="zh-CN" altLang="en-US"/>
          </a:p>
          <a:p>
            <a:r>
              <a:rPr lang="zh-CN" altLang="en-US"/>
              <a:t>因此全卷积网络也是一种端对端的网络结构。</a:t>
            </a:r>
            <a:endParaRPr lang="zh-CN" altLang="en-US"/>
          </a:p>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那么全连接层和卷积层是如何转化的呢</a:t>
            </a:r>
            <a:endParaRPr lang="zh-CN" altLang="en-US">
              <a:sym typeface="+mn-ea"/>
            </a:endParaRPr>
          </a:p>
          <a:p>
            <a:endParaRPr lang="zh-CN" altLang="en-US">
              <a:sym typeface="+mn-ea"/>
            </a:endParaRPr>
          </a:p>
          <a:p>
            <a:r>
              <a:rPr lang="zh-CN" altLang="en-US">
                <a:sym typeface="+mn-ea"/>
              </a:rPr>
              <a:t>首先在这两类层结构中，它们的神经元都是计算点积，所以它们的函数形式是一样的</a:t>
            </a:r>
            <a:endParaRPr lang="zh-CN" altLang="en-US">
              <a:sym typeface="+mn-ea"/>
            </a:endParaRPr>
          </a:p>
          <a:p>
            <a:endParaRPr lang="zh-CN" altLang="en-US">
              <a:sym typeface="+mn-ea"/>
            </a:endParaRPr>
          </a:p>
          <a:p>
            <a:r>
              <a:rPr lang="zh-CN" altLang="en-US">
                <a:sym typeface="+mn-ea"/>
              </a:rPr>
              <a:t>全连接层和卷积层之间唯一的不同就是卷积层中的神经元至于输入数据中的一个局部区域连接，并且在卷积列中的神经元共享参数，这也只是表现出在图片处理上卷积层比全连接层需要的参数更少</a:t>
            </a:r>
            <a:r>
              <a:rPr lang="zh-CN" altLang="en-US">
                <a:sym typeface="+mn-ea"/>
              </a:rPr>
              <a:t>。</a:t>
            </a:r>
            <a:endParaRPr lang="zh-CN" altLang="en-US"/>
          </a:p>
          <a:p>
            <a:endParaRPr lang="zh-CN" altLang="en-US"/>
          </a:p>
          <a:p>
            <a:r>
              <a:rPr lang="zh-CN" altLang="en-US">
                <a:sym typeface="+mn-ea"/>
              </a:rPr>
              <a:t>因此，两者相互转化是可能的</a:t>
            </a:r>
            <a:r>
              <a:rPr lang="zh-CN" altLang="en-US">
                <a:sym typeface="+mn-ea"/>
              </a:rPr>
              <a:t>。</a:t>
            </a:r>
            <a:endParaRPr lang="zh-CN" altLang="en-US"/>
          </a:p>
          <a:p>
            <a:endParaRPr lang="zh-CN" altLang="en-US"/>
          </a:p>
          <a:p>
            <a:r>
              <a:rPr lang="zh-CN" altLang="en-US">
                <a:sym typeface="+mn-ea"/>
              </a:rPr>
              <a:t>所以一般来说，全连接层转换成卷积层在实际运用中更加有用。比如这里，把全连接层转化成卷积层就是为了做图像分割。</a:t>
            </a:r>
            <a:endParaRPr lang="zh-CN" altLang="en-US"/>
          </a:p>
          <a:p>
            <a:endParaRPr lang="zh-CN" altLang="en-US"/>
          </a:p>
          <a:p>
            <a:r>
              <a:rPr lang="en-US" altLang="zh-CN">
                <a:sym typeface="+mn-ea"/>
              </a:rPr>
              <a:t>FCN</a:t>
            </a:r>
            <a:r>
              <a:rPr lang="zh-CN" altLang="en-US">
                <a:sym typeface="+mn-ea"/>
              </a:rPr>
              <a:t>将传统</a:t>
            </a:r>
            <a:r>
              <a:rPr lang="en-US" altLang="zh-CN">
                <a:sym typeface="+mn-ea"/>
              </a:rPr>
              <a:t>CNN</a:t>
            </a:r>
            <a:r>
              <a:rPr lang="zh-CN" altLang="en-US">
                <a:sym typeface="+mn-ea"/>
              </a:rPr>
              <a:t>中的全连接层转化成卷积层，对应</a:t>
            </a:r>
            <a:r>
              <a:rPr lang="en-US" altLang="zh-CN">
                <a:sym typeface="+mn-ea"/>
              </a:rPr>
              <a:t>CNN</a:t>
            </a:r>
            <a:r>
              <a:rPr lang="zh-CN" altLang="en-US">
                <a:sym typeface="+mn-ea"/>
              </a:rPr>
              <a:t>网络</a:t>
            </a:r>
            <a:r>
              <a:rPr lang="en-US" altLang="zh-CN">
                <a:sym typeface="+mn-ea"/>
              </a:rPr>
              <a:t>FCN</a:t>
            </a:r>
            <a:r>
              <a:rPr lang="zh-CN" altLang="en-US">
                <a:sym typeface="+mn-ea"/>
              </a:rPr>
              <a:t>把最后三层全连接层转化成三层卷积层</a:t>
            </a:r>
            <a:endParaRPr lang="zh-CN" altLang="en-US"/>
          </a:p>
          <a:p>
            <a:endParaRPr lang="zh-CN" altLang="en-US"/>
          </a:p>
          <a:p>
            <a:r>
              <a:rPr lang="zh-CN" altLang="en-US">
                <a:sym typeface="+mn-ea"/>
              </a:rPr>
              <a:t>转化成卷积层的好处就是，最后的输出不再只是一个</a:t>
            </a:r>
            <a:r>
              <a:rPr lang="en-US" altLang="zh-CN">
                <a:sym typeface="+mn-ea"/>
              </a:rPr>
              <a:t>score</a:t>
            </a:r>
            <a:r>
              <a:rPr lang="zh-CN" altLang="en-US">
                <a:sym typeface="+mn-ea"/>
              </a:rPr>
              <a:t>，而是</a:t>
            </a:r>
            <a:r>
              <a:rPr lang="en-US" altLang="zh-CN">
                <a:sym typeface="+mn-ea"/>
              </a:rPr>
              <a:t>feature map</a:t>
            </a:r>
            <a:endParaRPr lang="en-US" altLang="zh-CN"/>
          </a:p>
          <a:p>
            <a:endParaRPr lang="en-US" altLang="zh-CN"/>
          </a:p>
          <a:p>
            <a:r>
              <a:rPr lang="zh-CN" altLang="en-US">
                <a:sym typeface="+mn-ea"/>
              </a:rPr>
              <a:t>如果是一个</a:t>
            </a:r>
            <a:r>
              <a:rPr lang="en-US" altLang="zh-CN">
                <a:sym typeface="+mn-ea"/>
              </a:rPr>
              <a:t>score</a:t>
            </a:r>
            <a:r>
              <a:rPr lang="zh-CN" altLang="en-US">
                <a:sym typeface="+mn-ea"/>
              </a:rPr>
              <a:t>只能对整张图片进行分类，而在</a:t>
            </a:r>
            <a:r>
              <a:rPr lang="en-US" altLang="zh-CN">
                <a:sym typeface="+mn-ea"/>
              </a:rPr>
              <a:t>feature map</a:t>
            </a:r>
            <a:r>
              <a:rPr lang="zh-CN" altLang="en-US">
                <a:sym typeface="+mn-ea"/>
              </a:rPr>
              <a:t>上每个像素都会获得一个</a:t>
            </a:r>
            <a:r>
              <a:rPr lang="en-US" altLang="zh-CN">
                <a:sym typeface="+mn-ea"/>
              </a:rPr>
              <a:t>score</a:t>
            </a:r>
            <a:r>
              <a:rPr lang="zh-CN" altLang="en-US">
                <a:sym typeface="+mn-ea"/>
              </a:rPr>
              <a:t>，</a:t>
            </a:r>
            <a:r>
              <a:rPr lang="zh-CN" altLang="en-US">
                <a:sym typeface="+mn-ea"/>
              </a:rPr>
              <a:t>而每个</a:t>
            </a:r>
            <a:r>
              <a:rPr lang="en-US" altLang="zh-CN">
                <a:sym typeface="+mn-ea"/>
              </a:rPr>
              <a:t>score</a:t>
            </a:r>
            <a:r>
              <a:rPr lang="zh-CN" altLang="en-US">
                <a:sym typeface="+mn-ea"/>
              </a:rPr>
              <a:t>对应着每个像素点所属的分类。</a:t>
            </a:r>
            <a:endParaRPr lang="zh-CN" altLang="en-US"/>
          </a:p>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为了获得和输入图像大小相近的图像，这里会对</a:t>
            </a:r>
            <a:r>
              <a:rPr lang="en-US" altLang="zh-CN"/>
              <a:t>feature map </a:t>
            </a:r>
            <a:r>
              <a:rPr lang="zh-CN" altLang="en-US"/>
              <a:t>做上采样的操作。</a:t>
            </a:r>
            <a:endParaRPr lang="zh-CN" altLang="en-US"/>
          </a:p>
          <a:p>
            <a:endParaRPr lang="zh-CN" altLang="en-US"/>
          </a:p>
          <a:p>
            <a:r>
              <a:rPr lang="zh-CN" altLang="en-US"/>
              <a:t>上采样的操作可以看成是反卷积操作，反卷积的参数和正卷积的参数一样是在训练</a:t>
            </a:r>
            <a:r>
              <a:rPr lang="en-US" altLang="zh-CN"/>
              <a:t>FCN</a:t>
            </a:r>
            <a:r>
              <a:rPr lang="zh-CN" altLang="en-US"/>
              <a:t>模型的过程中通过反向传播算法学习得到的。</a:t>
            </a:r>
            <a:endParaRPr lang="zh-CN" altLang="en-US"/>
          </a:p>
          <a:p>
            <a:endParaRPr lang="zh-CN" altLang="en-US"/>
          </a:p>
          <a:p>
            <a:r>
              <a:rPr lang="zh-CN" altLang="en-US"/>
              <a:t>反卷积的参数实际上是利用卷积过程的滤波器反转作为计算卷积前的特征图。</a:t>
            </a:r>
            <a:endParaRPr lang="zh-CN" altLang="en-US"/>
          </a:p>
          <a:p>
            <a:endParaRPr lang="zh-CN" altLang="en-US"/>
          </a:p>
          <a:p>
            <a:r>
              <a:rPr lang="zh-CN" altLang="en-US"/>
              <a:t>如图所示，蓝色的是范卷积层的输入，绿色的是范卷积层的输出，灰色的则是卷积核。</a:t>
            </a:r>
            <a:endParaRPr lang="zh-CN" altLang="en-US"/>
          </a:p>
          <a:p>
            <a:endParaRPr lang="zh-CN" altLang="en-US"/>
          </a:p>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73.xml"/><Relationship Id="rId4" Type="http://schemas.openxmlformats.org/officeDocument/2006/relationships/tags" Target="../tags/tag72.xml"/><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tags" Target="../tags/tag80.xml"/><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95.xml"/><Relationship Id="rId8" Type="http://schemas.openxmlformats.org/officeDocument/2006/relationships/tags" Target="../tags/tag94.xml"/><Relationship Id="rId7" Type="http://schemas.openxmlformats.org/officeDocument/2006/relationships/tags" Target="../tags/tag93.xml"/><Relationship Id="rId6" Type="http://schemas.openxmlformats.org/officeDocument/2006/relationships/tags" Target="../tags/tag92.xml"/><Relationship Id="rId5" Type="http://schemas.openxmlformats.org/officeDocument/2006/relationships/tags" Target="../tags/tag91.xml"/><Relationship Id="rId4" Type="http://schemas.openxmlformats.org/officeDocument/2006/relationships/tags" Target="../tags/tag90.xml"/><Relationship Id="rId3" Type="http://schemas.openxmlformats.org/officeDocument/2006/relationships/tags" Target="../tags/tag89.xml"/><Relationship Id="rId2" Type="http://schemas.openxmlformats.org/officeDocument/2006/relationships/tags" Target="../tags/tag88.xml"/><Relationship Id="rId19" Type="http://schemas.openxmlformats.org/officeDocument/2006/relationships/tags" Target="../tags/tag105.xml"/><Relationship Id="rId18" Type="http://schemas.openxmlformats.org/officeDocument/2006/relationships/tags" Target="../tags/tag104.xml"/><Relationship Id="rId17" Type="http://schemas.openxmlformats.org/officeDocument/2006/relationships/tags" Target="../tags/tag103.xml"/><Relationship Id="rId16" Type="http://schemas.openxmlformats.org/officeDocument/2006/relationships/tags" Target="../tags/tag102.xml"/><Relationship Id="rId15" Type="http://schemas.openxmlformats.org/officeDocument/2006/relationships/tags" Target="../tags/tag101.xml"/><Relationship Id="rId14" Type="http://schemas.openxmlformats.org/officeDocument/2006/relationships/tags" Target="../tags/tag100.xml"/><Relationship Id="rId13" Type="http://schemas.openxmlformats.org/officeDocument/2006/relationships/tags" Target="../tags/tag99.xml"/><Relationship Id="rId12" Type="http://schemas.openxmlformats.org/officeDocument/2006/relationships/tags" Target="../tags/tag98.xml"/><Relationship Id="rId11" Type="http://schemas.openxmlformats.org/officeDocument/2006/relationships/tags" Target="../tags/tag97.xml"/><Relationship Id="rId10" Type="http://schemas.openxmlformats.org/officeDocument/2006/relationships/tags" Target="../tags/tag96.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113.xml"/><Relationship Id="rId8" Type="http://schemas.openxmlformats.org/officeDocument/2006/relationships/tags" Target="../tags/tag112.xml"/><Relationship Id="rId7" Type="http://schemas.openxmlformats.org/officeDocument/2006/relationships/tags" Target="../tags/tag111.xml"/><Relationship Id="rId6" Type="http://schemas.openxmlformats.org/officeDocument/2006/relationships/tags" Target="../tags/tag110.xml"/><Relationship Id="rId5" Type="http://schemas.openxmlformats.org/officeDocument/2006/relationships/tags" Target="../tags/tag109.xml"/><Relationship Id="rId4" Type="http://schemas.openxmlformats.org/officeDocument/2006/relationships/tags" Target="../tags/tag108.xml"/><Relationship Id="rId3" Type="http://schemas.openxmlformats.org/officeDocument/2006/relationships/tags" Target="../tags/tag107.xml"/><Relationship Id="rId2" Type="http://schemas.openxmlformats.org/officeDocument/2006/relationships/tags" Target="../tags/tag106.xml"/><Relationship Id="rId11" Type="http://schemas.openxmlformats.org/officeDocument/2006/relationships/tags" Target="../tags/tag115.xml"/><Relationship Id="rId10" Type="http://schemas.openxmlformats.org/officeDocument/2006/relationships/tags" Target="../tags/tag114.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123.xml"/><Relationship Id="rId8" Type="http://schemas.openxmlformats.org/officeDocument/2006/relationships/tags" Target="../tags/tag122.xml"/><Relationship Id="rId7" Type="http://schemas.openxmlformats.org/officeDocument/2006/relationships/tags" Target="../tags/tag121.xml"/><Relationship Id="rId6" Type="http://schemas.openxmlformats.org/officeDocument/2006/relationships/tags" Target="../tags/tag120.xml"/><Relationship Id="rId5" Type="http://schemas.openxmlformats.org/officeDocument/2006/relationships/tags" Target="../tags/tag119.xml"/><Relationship Id="rId4" Type="http://schemas.openxmlformats.org/officeDocument/2006/relationships/tags" Target="../tags/tag118.xml"/><Relationship Id="rId3" Type="http://schemas.openxmlformats.org/officeDocument/2006/relationships/tags" Target="../tags/tag117.xml"/><Relationship Id="rId2" Type="http://schemas.openxmlformats.org/officeDocument/2006/relationships/tags" Target="../tags/tag116.xml"/><Relationship Id="rId10" Type="http://schemas.openxmlformats.org/officeDocument/2006/relationships/tags" Target="../tags/tag124.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130.xml"/><Relationship Id="rId6" Type="http://schemas.openxmlformats.org/officeDocument/2006/relationships/tags" Target="../tags/tag129.xml"/><Relationship Id="rId5" Type="http://schemas.openxmlformats.org/officeDocument/2006/relationships/tags" Target="../tags/tag128.xml"/><Relationship Id="rId4" Type="http://schemas.openxmlformats.org/officeDocument/2006/relationships/tags" Target="../tags/tag127.xml"/><Relationship Id="rId3" Type="http://schemas.openxmlformats.org/officeDocument/2006/relationships/tags" Target="../tags/tag126.xml"/><Relationship Id="rId2" Type="http://schemas.openxmlformats.org/officeDocument/2006/relationships/tags" Target="../tags/tag125.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38.xml"/><Relationship Id="rId8" Type="http://schemas.openxmlformats.org/officeDocument/2006/relationships/tags" Target="../tags/tag137.xml"/><Relationship Id="rId7" Type="http://schemas.openxmlformats.org/officeDocument/2006/relationships/tags" Target="../tags/tag136.xml"/><Relationship Id="rId6" Type="http://schemas.openxmlformats.org/officeDocument/2006/relationships/tags" Target="../tags/tag135.xml"/><Relationship Id="rId5" Type="http://schemas.openxmlformats.org/officeDocument/2006/relationships/tags" Target="../tags/tag134.xml"/><Relationship Id="rId4" Type="http://schemas.openxmlformats.org/officeDocument/2006/relationships/tags" Target="../tags/tag133.xml"/><Relationship Id="rId3" Type="http://schemas.openxmlformats.org/officeDocument/2006/relationships/tags" Target="../tags/tag132.xml"/><Relationship Id="rId2" Type="http://schemas.openxmlformats.org/officeDocument/2006/relationships/tags" Target="../tags/tag131.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142.xml"/><Relationship Id="rId4" Type="http://schemas.openxmlformats.org/officeDocument/2006/relationships/tags" Target="../tags/tag141.xml"/><Relationship Id="rId3" Type="http://schemas.openxmlformats.org/officeDocument/2006/relationships/tags" Target="../tags/tag140.xml"/><Relationship Id="rId2" Type="http://schemas.openxmlformats.org/officeDocument/2006/relationships/tags" Target="../tags/tag139.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145.xml"/><Relationship Id="rId3" Type="http://schemas.openxmlformats.org/officeDocument/2006/relationships/tags" Target="../tags/tag144.xml"/><Relationship Id="rId2" Type="http://schemas.openxmlformats.org/officeDocument/2006/relationships/tags" Target="../tags/tag143.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151.xml"/><Relationship Id="rId6" Type="http://schemas.openxmlformats.org/officeDocument/2006/relationships/tags" Target="../tags/tag150.xml"/><Relationship Id="rId5" Type="http://schemas.openxmlformats.org/officeDocument/2006/relationships/tags" Target="../tags/tag149.xml"/><Relationship Id="rId4" Type="http://schemas.openxmlformats.org/officeDocument/2006/relationships/tags" Target="../tags/tag148.xml"/><Relationship Id="rId3" Type="http://schemas.openxmlformats.org/officeDocument/2006/relationships/tags" Target="../tags/tag147.xml"/><Relationship Id="rId2" Type="http://schemas.openxmlformats.org/officeDocument/2006/relationships/tags" Target="../tags/tag146.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9" Type="http://schemas.openxmlformats.org/officeDocument/2006/relationships/tags" Target="../tags/tag26.xml"/><Relationship Id="rId8" Type="http://schemas.openxmlformats.org/officeDocument/2006/relationships/tags" Target="../tags/tag25.xml"/><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1" Type="http://schemas.openxmlformats.org/officeDocument/2006/relationships/tags" Target="../tags/tag28.xml"/><Relationship Id="rId10" Type="http://schemas.openxmlformats.org/officeDocument/2006/relationships/tags" Target="../tags/tag27.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156.xml"/><Relationship Id="rId5" Type="http://schemas.openxmlformats.org/officeDocument/2006/relationships/tags" Target="../tags/tag155.xml"/><Relationship Id="rId4" Type="http://schemas.openxmlformats.org/officeDocument/2006/relationships/tags" Target="../tags/tag154.xml"/><Relationship Id="rId3" Type="http://schemas.openxmlformats.org/officeDocument/2006/relationships/tags" Target="../tags/tag153.xml"/><Relationship Id="rId2" Type="http://schemas.openxmlformats.org/officeDocument/2006/relationships/tags" Target="../tags/tag152.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160.xml"/><Relationship Id="rId4" Type="http://schemas.openxmlformats.org/officeDocument/2006/relationships/tags" Target="../tags/tag159.xml"/><Relationship Id="rId3" Type="http://schemas.openxmlformats.org/officeDocument/2006/relationships/tags" Target="../tags/tag158.xml"/><Relationship Id="rId2" Type="http://schemas.openxmlformats.org/officeDocument/2006/relationships/tags" Target="../tags/tag157.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68.xml"/><Relationship Id="rId8" Type="http://schemas.openxmlformats.org/officeDocument/2006/relationships/tags" Target="../tags/tag167.xml"/><Relationship Id="rId7" Type="http://schemas.openxmlformats.org/officeDocument/2006/relationships/tags" Target="../tags/tag166.xml"/><Relationship Id="rId6" Type="http://schemas.openxmlformats.org/officeDocument/2006/relationships/tags" Target="../tags/tag165.xml"/><Relationship Id="rId5" Type="http://schemas.openxmlformats.org/officeDocument/2006/relationships/tags" Target="../tags/tag164.xml"/><Relationship Id="rId4" Type="http://schemas.openxmlformats.org/officeDocument/2006/relationships/tags" Target="../tags/tag163.xml"/><Relationship Id="rId3" Type="http://schemas.openxmlformats.org/officeDocument/2006/relationships/tags" Target="../tags/tag162.xml"/><Relationship Id="rId2" Type="http://schemas.openxmlformats.org/officeDocument/2006/relationships/tags" Target="../tags/tag161.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36.xml"/><Relationship Id="rId8" Type="http://schemas.openxmlformats.org/officeDocument/2006/relationships/tags" Target="../tags/tag35.xml"/><Relationship Id="rId7" Type="http://schemas.openxmlformats.org/officeDocument/2006/relationships/tags" Target="../tags/tag34.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tags" Target="../tags/tag29.xml"/><Relationship Id="rId10" Type="http://schemas.openxmlformats.org/officeDocument/2006/relationships/tags" Target="../tags/tag37.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43.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51.xml"/><Relationship Id="rId8" Type="http://schemas.openxmlformats.org/officeDocument/2006/relationships/tags" Target="../tags/tag50.xml"/><Relationship Id="rId7" Type="http://schemas.openxmlformats.org/officeDocument/2006/relationships/tags" Target="../tags/tag49.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64.xml"/><Relationship Id="rId6" Type="http://schemas.openxmlformats.org/officeDocument/2006/relationships/tags" Target="../tags/tag63.xml"/><Relationship Id="rId5" Type="http://schemas.openxmlformats.org/officeDocument/2006/relationships/tags" Target="../tags/tag62.xml"/><Relationship Id="rId4" Type="http://schemas.openxmlformats.org/officeDocument/2006/relationships/tags" Target="../tags/tag61.xml"/><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9" name="任意多边形: 形状 38"/>
          <p:cNvSpPr/>
          <p:nvPr>
            <p:custDataLst>
              <p:tags r:id="rId2"/>
            </p:custDataLst>
          </p:nvPr>
        </p:nvSpPr>
        <p:spPr>
          <a:xfrm rot="20640000">
            <a:off x="6236362" y="-169584"/>
            <a:ext cx="5113655" cy="5863408"/>
          </a:xfrm>
          <a:custGeom>
            <a:avLst/>
            <a:gdLst>
              <a:gd name="connsiteX0" fmla="*/ 2353606 w 5113655"/>
              <a:gd name="connsiteY0" fmla="*/ 0 h 5863408"/>
              <a:gd name="connsiteX1" fmla="*/ 2812917 w 5113655"/>
              <a:gd name="connsiteY1" fmla="*/ 131705 h 5863408"/>
              <a:gd name="connsiteX2" fmla="*/ 5113655 w 5113655"/>
              <a:gd name="connsiteY2" fmla="*/ 5863408 h 5863408"/>
              <a:gd name="connsiteX3" fmla="*/ 0 w 5113655"/>
              <a:gd name="connsiteY3" fmla="*/ 5863408 h 5863408"/>
            </a:gdLst>
            <a:ahLst/>
            <a:cxnLst>
              <a:cxn ang="0">
                <a:pos x="connsiteX0" y="connsiteY0"/>
              </a:cxn>
              <a:cxn ang="0">
                <a:pos x="connsiteX1" y="connsiteY1"/>
              </a:cxn>
              <a:cxn ang="0">
                <a:pos x="connsiteX2" y="connsiteY2"/>
              </a:cxn>
              <a:cxn ang="0">
                <a:pos x="connsiteX3" y="connsiteY3"/>
              </a:cxn>
            </a:cxnLst>
            <a:rect l="l" t="t" r="r" b="b"/>
            <a:pathLst>
              <a:path w="5113655" h="5863408">
                <a:moveTo>
                  <a:pt x="2353606" y="0"/>
                </a:moveTo>
                <a:lnTo>
                  <a:pt x="2812917" y="131705"/>
                </a:lnTo>
                <a:lnTo>
                  <a:pt x="5113655" y="5863408"/>
                </a:lnTo>
                <a:lnTo>
                  <a:pt x="0" y="5863408"/>
                </a:lnTo>
                <a:close/>
              </a:path>
            </a:pathLst>
          </a:custGeom>
          <a:noFill/>
          <a:ln w="12700" cmpd="sng">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 name="任意多边形: 形状 51"/>
          <p:cNvSpPr/>
          <p:nvPr>
            <p:custDataLst>
              <p:tags r:id="rId3"/>
            </p:custDataLst>
          </p:nvPr>
        </p:nvSpPr>
        <p:spPr>
          <a:xfrm rot="20640000">
            <a:off x="6370240" y="-160812"/>
            <a:ext cx="5113655" cy="5959515"/>
          </a:xfrm>
          <a:custGeom>
            <a:avLst/>
            <a:gdLst>
              <a:gd name="connsiteX0" fmla="*/ 2392183 w 5113655"/>
              <a:gd name="connsiteY0" fmla="*/ 0 h 5959515"/>
              <a:gd name="connsiteX1" fmla="*/ 2764304 w 5113655"/>
              <a:gd name="connsiteY1" fmla="*/ 106704 h 5959515"/>
              <a:gd name="connsiteX2" fmla="*/ 5113655 w 5113655"/>
              <a:gd name="connsiteY2" fmla="*/ 5959515 h 5959515"/>
              <a:gd name="connsiteX3" fmla="*/ 0 w 5113655"/>
              <a:gd name="connsiteY3" fmla="*/ 5959515 h 5959515"/>
            </a:gdLst>
            <a:ahLst/>
            <a:cxnLst>
              <a:cxn ang="0">
                <a:pos x="connsiteX0" y="connsiteY0"/>
              </a:cxn>
              <a:cxn ang="0">
                <a:pos x="connsiteX1" y="connsiteY1"/>
              </a:cxn>
              <a:cxn ang="0">
                <a:pos x="connsiteX2" y="connsiteY2"/>
              </a:cxn>
              <a:cxn ang="0">
                <a:pos x="connsiteX3" y="connsiteY3"/>
              </a:cxn>
            </a:cxnLst>
            <a:rect l="l" t="t" r="r" b="b"/>
            <a:pathLst>
              <a:path w="5113655" h="5959515">
                <a:moveTo>
                  <a:pt x="2392183" y="0"/>
                </a:moveTo>
                <a:lnTo>
                  <a:pt x="2764304" y="106704"/>
                </a:lnTo>
                <a:lnTo>
                  <a:pt x="5113655" y="5959515"/>
                </a:lnTo>
                <a:lnTo>
                  <a:pt x="0" y="5959515"/>
                </a:lnTo>
                <a:close/>
              </a:path>
            </a:pathLst>
          </a:custGeom>
          <a:noFill/>
          <a:ln w="12700" cmpd="sng">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形状 49"/>
          <p:cNvSpPr/>
          <p:nvPr>
            <p:custDataLst>
              <p:tags r:id="rId4"/>
            </p:custDataLst>
          </p:nvPr>
        </p:nvSpPr>
        <p:spPr>
          <a:xfrm rot="20640000">
            <a:off x="6505846" y="-139737"/>
            <a:ext cx="5024379" cy="6055622"/>
          </a:xfrm>
          <a:custGeom>
            <a:avLst/>
            <a:gdLst>
              <a:gd name="connsiteX0" fmla="*/ 2430761 w 5024379"/>
              <a:gd name="connsiteY0" fmla="*/ 0 h 6055622"/>
              <a:gd name="connsiteX1" fmla="*/ 2715691 w 5024379"/>
              <a:gd name="connsiteY1" fmla="*/ 81703 h 6055622"/>
              <a:gd name="connsiteX2" fmla="*/ 5024379 w 5024379"/>
              <a:gd name="connsiteY2" fmla="*/ 5833213 h 6055622"/>
              <a:gd name="connsiteX3" fmla="*/ 4960604 w 5024379"/>
              <a:gd name="connsiteY3" fmla="*/ 6055622 h 6055622"/>
              <a:gd name="connsiteX4" fmla="*/ 0 w 5024379"/>
              <a:gd name="connsiteY4" fmla="*/ 6055622 h 6055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4379" h="6055622">
                <a:moveTo>
                  <a:pt x="2430761" y="0"/>
                </a:moveTo>
                <a:lnTo>
                  <a:pt x="2715691" y="81703"/>
                </a:lnTo>
                <a:lnTo>
                  <a:pt x="5024379" y="5833213"/>
                </a:lnTo>
                <a:lnTo>
                  <a:pt x="4960604" y="6055622"/>
                </a:lnTo>
                <a:lnTo>
                  <a:pt x="0" y="6055622"/>
                </a:lnTo>
                <a:close/>
              </a:path>
            </a:pathLst>
          </a:custGeom>
          <a:noFill/>
          <a:ln w="12700" cmpd="sng">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8" name="任意多边形: 形状 47"/>
          <p:cNvSpPr/>
          <p:nvPr>
            <p:custDataLst>
              <p:tags r:id="rId5"/>
            </p:custDataLst>
          </p:nvPr>
        </p:nvSpPr>
        <p:spPr>
          <a:xfrm rot="20640000">
            <a:off x="6641455" y="-118660"/>
            <a:ext cx="4935101" cy="6151728"/>
          </a:xfrm>
          <a:custGeom>
            <a:avLst/>
            <a:gdLst>
              <a:gd name="connsiteX0" fmla="*/ 2667077 w 4935101"/>
              <a:gd name="connsiteY0" fmla="*/ 56700 h 6151728"/>
              <a:gd name="connsiteX1" fmla="*/ 4935101 w 4935101"/>
              <a:gd name="connsiteY1" fmla="*/ 5706906 h 6151728"/>
              <a:gd name="connsiteX2" fmla="*/ 4807550 w 4935101"/>
              <a:gd name="connsiteY2" fmla="*/ 6151728 h 6151728"/>
              <a:gd name="connsiteX3" fmla="*/ 0 w 4935101"/>
              <a:gd name="connsiteY3" fmla="*/ 6151728 h 6151728"/>
              <a:gd name="connsiteX4" fmla="*/ 2469339 w 4935101"/>
              <a:gd name="connsiteY4" fmla="*/ 0 h 6151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5101" h="6151728">
                <a:moveTo>
                  <a:pt x="2667077" y="56700"/>
                </a:moveTo>
                <a:lnTo>
                  <a:pt x="4935101" y="5706906"/>
                </a:lnTo>
                <a:lnTo>
                  <a:pt x="4807550" y="6151728"/>
                </a:lnTo>
                <a:lnTo>
                  <a:pt x="0" y="6151728"/>
                </a:lnTo>
                <a:lnTo>
                  <a:pt x="2469339" y="0"/>
                </a:lnTo>
                <a:close/>
              </a:path>
            </a:pathLst>
          </a:custGeom>
          <a:noFill/>
          <a:ln w="12700" cmpd="sng">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6" name="任意多边形: 形状 45"/>
          <p:cNvSpPr/>
          <p:nvPr>
            <p:custDataLst>
              <p:tags r:id="rId6"/>
            </p:custDataLst>
          </p:nvPr>
        </p:nvSpPr>
        <p:spPr>
          <a:xfrm rot="20640000">
            <a:off x="6777063" y="-97585"/>
            <a:ext cx="4845824" cy="6247836"/>
          </a:xfrm>
          <a:custGeom>
            <a:avLst/>
            <a:gdLst>
              <a:gd name="connsiteX0" fmla="*/ 2507917 w 4845824"/>
              <a:gd name="connsiteY0" fmla="*/ 0 h 6247836"/>
              <a:gd name="connsiteX1" fmla="*/ 2618463 w 4845824"/>
              <a:gd name="connsiteY1" fmla="*/ 31699 h 6247836"/>
              <a:gd name="connsiteX2" fmla="*/ 4845824 w 4845824"/>
              <a:gd name="connsiteY2" fmla="*/ 5580603 h 6247836"/>
              <a:gd name="connsiteX3" fmla="*/ 4654498 w 4845824"/>
              <a:gd name="connsiteY3" fmla="*/ 6247836 h 6247836"/>
              <a:gd name="connsiteX4" fmla="*/ 0 w 4845824"/>
              <a:gd name="connsiteY4" fmla="*/ 6247836 h 6247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5824" h="6247836">
                <a:moveTo>
                  <a:pt x="2507917" y="0"/>
                </a:moveTo>
                <a:lnTo>
                  <a:pt x="2618463" y="31699"/>
                </a:lnTo>
                <a:lnTo>
                  <a:pt x="4845824" y="5580603"/>
                </a:lnTo>
                <a:lnTo>
                  <a:pt x="4654498" y="6247836"/>
                </a:lnTo>
                <a:lnTo>
                  <a:pt x="0" y="6247836"/>
                </a:lnTo>
                <a:close/>
              </a:path>
            </a:pathLst>
          </a:custGeom>
          <a:noFill/>
          <a:ln w="12700" cmpd="sng">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4" name="任意多边形: 形状 43"/>
          <p:cNvSpPr/>
          <p:nvPr>
            <p:custDataLst>
              <p:tags r:id="rId7"/>
            </p:custDataLst>
          </p:nvPr>
        </p:nvSpPr>
        <p:spPr>
          <a:xfrm rot="20640000">
            <a:off x="6912671" y="-76508"/>
            <a:ext cx="4756546" cy="6343942"/>
          </a:xfrm>
          <a:custGeom>
            <a:avLst/>
            <a:gdLst>
              <a:gd name="connsiteX0" fmla="*/ 2546495 w 4756546"/>
              <a:gd name="connsiteY0" fmla="*/ 0 h 6343942"/>
              <a:gd name="connsiteX1" fmla="*/ 2569849 w 4756546"/>
              <a:gd name="connsiteY1" fmla="*/ 6697 h 6343942"/>
              <a:gd name="connsiteX2" fmla="*/ 4756546 w 4756546"/>
              <a:gd name="connsiteY2" fmla="*/ 5454296 h 6343942"/>
              <a:gd name="connsiteX3" fmla="*/ 4501445 w 4756546"/>
              <a:gd name="connsiteY3" fmla="*/ 6343942 h 6343942"/>
              <a:gd name="connsiteX4" fmla="*/ 0 w 4756546"/>
              <a:gd name="connsiteY4" fmla="*/ 6343942 h 6343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6546" h="6343942">
                <a:moveTo>
                  <a:pt x="2546495" y="0"/>
                </a:moveTo>
                <a:lnTo>
                  <a:pt x="2569849" y="6697"/>
                </a:lnTo>
                <a:lnTo>
                  <a:pt x="4756546" y="5454296"/>
                </a:lnTo>
                <a:lnTo>
                  <a:pt x="4501445" y="6343942"/>
                </a:lnTo>
                <a:lnTo>
                  <a:pt x="0" y="6343942"/>
                </a:lnTo>
                <a:close/>
              </a:path>
            </a:pathLst>
          </a:custGeom>
          <a:noFill/>
          <a:ln w="12700" cmpd="sng">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2" name="任意多边形: 形状 41"/>
          <p:cNvSpPr/>
          <p:nvPr>
            <p:custDataLst>
              <p:tags r:id="rId8"/>
            </p:custDataLst>
          </p:nvPr>
        </p:nvSpPr>
        <p:spPr>
          <a:xfrm rot="20640000">
            <a:off x="7081054" y="10325"/>
            <a:ext cx="4638306" cy="6331057"/>
          </a:xfrm>
          <a:custGeom>
            <a:avLst/>
            <a:gdLst>
              <a:gd name="connsiteX0" fmla="*/ 2556828 w 4667269"/>
              <a:gd name="connsiteY0" fmla="*/ 0 h 6369685"/>
              <a:gd name="connsiteX1" fmla="*/ 4667269 w 4667269"/>
              <a:gd name="connsiteY1" fmla="*/ 5257628 h 6369685"/>
              <a:gd name="connsiteX2" fmla="*/ 4348392 w 4667269"/>
              <a:gd name="connsiteY2" fmla="*/ 6369685 h 6369685"/>
              <a:gd name="connsiteX3" fmla="*/ 0 w 4667269"/>
              <a:gd name="connsiteY3" fmla="*/ 6369685 h 6369685"/>
            </a:gdLst>
            <a:ahLst/>
            <a:cxnLst>
              <a:cxn ang="0">
                <a:pos x="connsiteX0" y="connsiteY0"/>
              </a:cxn>
              <a:cxn ang="0">
                <a:pos x="connsiteX1" y="connsiteY1"/>
              </a:cxn>
              <a:cxn ang="0">
                <a:pos x="connsiteX2" y="connsiteY2"/>
              </a:cxn>
              <a:cxn ang="0">
                <a:pos x="connsiteX3" y="connsiteY3"/>
              </a:cxn>
            </a:cxnLst>
            <a:rect l="l" t="t" r="r" b="b"/>
            <a:pathLst>
              <a:path w="4667269" h="6369685">
                <a:moveTo>
                  <a:pt x="2556828" y="0"/>
                </a:moveTo>
                <a:lnTo>
                  <a:pt x="4667269" y="5257628"/>
                </a:lnTo>
                <a:lnTo>
                  <a:pt x="4348392" y="6369685"/>
                </a:lnTo>
                <a:lnTo>
                  <a:pt x="0" y="6369685"/>
                </a:lnTo>
                <a:close/>
              </a:path>
            </a:pathLst>
          </a:custGeom>
          <a:noFill/>
          <a:ln w="12700" cmpd="sng">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3" name="任意多边形: 形状 52"/>
          <p:cNvSpPr/>
          <p:nvPr>
            <p:custDataLst>
              <p:tags r:id="rId9"/>
            </p:custDataLst>
          </p:nvPr>
        </p:nvSpPr>
        <p:spPr>
          <a:xfrm rot="20640000">
            <a:off x="7255987" y="121982"/>
            <a:ext cx="4527862" cy="6369685"/>
          </a:xfrm>
          <a:custGeom>
            <a:avLst/>
            <a:gdLst>
              <a:gd name="connsiteX0" fmla="*/ 2506699 w 4527862"/>
              <a:gd name="connsiteY0" fmla="*/ 0 h 6369685"/>
              <a:gd name="connsiteX1" fmla="*/ 4527862 w 4527862"/>
              <a:gd name="connsiteY1" fmla="*/ 5035216 h 6369685"/>
              <a:gd name="connsiteX2" fmla="*/ 4145210 w 4527862"/>
              <a:gd name="connsiteY2" fmla="*/ 6369685 h 6369685"/>
              <a:gd name="connsiteX3" fmla="*/ 435518 w 4527862"/>
              <a:gd name="connsiteY3" fmla="*/ 6369685 h 6369685"/>
              <a:gd name="connsiteX4" fmla="*/ 0 w 4527862"/>
              <a:gd name="connsiteY4" fmla="*/ 6244802 h 6369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7862" h="6369685">
                <a:moveTo>
                  <a:pt x="2506699" y="0"/>
                </a:moveTo>
                <a:lnTo>
                  <a:pt x="4527862" y="5035216"/>
                </a:lnTo>
                <a:lnTo>
                  <a:pt x="4145210" y="6369685"/>
                </a:lnTo>
                <a:lnTo>
                  <a:pt x="435518" y="6369685"/>
                </a:lnTo>
                <a:lnTo>
                  <a:pt x="0" y="6244802"/>
                </a:lnTo>
                <a:close/>
              </a:path>
            </a:pathLst>
          </a:custGeom>
          <a:noFill/>
          <a:ln w="12700" cmpd="sng">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9" name="Straight Connector 27" descr="e7d195523061f1c021b92b3d25e54ab5e788c0576048880950C3AFFA1066A7153250F1349197BA8C5246BA9D557EC0274B8DA272D2431748978789E76D2CD7D1F11E7447C1D163F5D9CA1CD35DC7B6F04BDF10FCA079404A17D809A116C431542B71D0146EA2417CC1B5B60E34EF5BA323605C8F047A812E09D6A157312822A7BA14D010B8EC354166D81A394E001D9F"/>
          <p:cNvCxnSpPr/>
          <p:nvPr>
            <p:custDataLst>
              <p:tags r:id="rId10"/>
            </p:custDataLst>
          </p:nvPr>
        </p:nvCxnSpPr>
        <p:spPr>
          <a:xfrm rot="16200000">
            <a:off x="1407031" y="2814716"/>
            <a:ext cx="0" cy="653381"/>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等腰三角形 20"/>
          <p:cNvSpPr/>
          <p:nvPr>
            <p:custDataLst>
              <p:tags r:id="rId11"/>
            </p:custDataLst>
          </p:nvPr>
        </p:nvSpPr>
        <p:spPr>
          <a:xfrm rot="1740000">
            <a:off x="8046720" y="901700"/>
            <a:ext cx="3543935" cy="4368165"/>
          </a:xfrm>
          <a:prstGeom prst="triangle">
            <a:avLst>
              <a:gd name="adj" fmla="val 77406"/>
            </a:avLst>
          </a:prstGeom>
          <a:noFill/>
          <a:ln w="317500" cmpd="sng">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custDataLst>
              <p:tags r:id="rId12"/>
            </p:custDataLst>
          </p:nvPr>
        </p:nvSpPr>
        <p:spPr>
          <a:xfrm rot="1620000">
            <a:off x="594360" y="5480160"/>
            <a:ext cx="1430020" cy="1129030"/>
          </a:xfrm>
          <a:prstGeom prst="triangle">
            <a:avLst>
              <a:gd name="adj" fmla="val 76973"/>
            </a:avLst>
          </a:prstGeom>
          <a:solidFill>
            <a:schemeClr val="accent1">
              <a:alpha val="10000"/>
            </a:schemeClr>
          </a:solidFill>
          <a:ln w="50800" cmpd="sng">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custDataLst>
              <p:tags r:id="rId13"/>
            </p:custDataLst>
          </p:nvPr>
        </p:nvSpPr>
        <p:spPr>
          <a:xfrm rot="18060000">
            <a:off x="5106035" y="62865"/>
            <a:ext cx="1377315" cy="1096010"/>
          </a:xfrm>
          <a:prstGeom prst="triangle">
            <a:avLst>
              <a:gd name="adj" fmla="val 23574"/>
            </a:avLst>
          </a:prstGeom>
          <a:noFill/>
          <a:ln w="50800" cmpd="sng">
            <a:solidFill>
              <a:schemeClr val="accent1">
                <a:alpha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hasCustomPrompt="1"/>
            <p:custDataLst>
              <p:tags r:id="rId14"/>
            </p:custDataLst>
          </p:nvPr>
        </p:nvSpPr>
        <p:spPr>
          <a:xfrm>
            <a:off x="977180" y="1848397"/>
            <a:ext cx="5641929" cy="998210"/>
          </a:xfrm>
        </p:spPr>
        <p:txBody>
          <a:bodyPr anchor="b">
            <a:noAutofit/>
          </a:bodyPr>
          <a:lstStyle>
            <a:lvl1pPr algn="l">
              <a:defRPr sz="4400" spc="600">
                <a:solidFill>
                  <a:schemeClr val="tx1">
                    <a:lumMod val="85000"/>
                    <a:lumOff val="15000"/>
                  </a:schemeClr>
                </a:solidFill>
              </a:defRPr>
            </a:lvl1pPr>
          </a:lstStyle>
          <a:p>
            <a:r>
              <a:rPr lang="zh-CN" altLang="en-US" dirty="0"/>
              <a:t>单击此处编辑标题</a:t>
            </a:r>
            <a:endParaRPr lang="zh-CN" altLang="en-US" dirty="0"/>
          </a:p>
        </p:txBody>
      </p:sp>
      <p:sp>
        <p:nvSpPr>
          <p:cNvPr id="16" name="日期占位符 15"/>
          <p:cNvSpPr>
            <a:spLocks noGrp="1"/>
          </p:cNvSpPr>
          <p:nvPr>
            <p:ph type="dt" sz="half" idx="10"/>
            <p:custDataLst>
              <p:tags r:id="rId15"/>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6"/>
            </p:custDataLst>
          </p:nvPr>
        </p:nvSpPr>
        <p:spPr/>
        <p:txBody>
          <a:bodyPr/>
          <a:lstStyle/>
          <a:p>
            <a:endParaRPr lang="zh-CN" altLang="en-US" dirty="0"/>
          </a:p>
        </p:txBody>
      </p:sp>
      <p:sp>
        <p:nvSpPr>
          <p:cNvPr id="18" name="灯片编号占位符 17"/>
          <p:cNvSpPr>
            <a:spLocks noGrp="1"/>
          </p:cNvSpPr>
          <p:nvPr>
            <p:ph type="sldNum" sz="quarter" idx="12"/>
            <p:custDataLst>
              <p:tags r:id="rId17"/>
            </p:custDataLst>
          </p:nvPr>
        </p:nvSpPr>
        <p:spPr/>
        <p:txBody>
          <a:bodyPr/>
          <a:lstStyle/>
          <a:p>
            <a:fld id="{49AE70B2-8BF9-45C0-BB95-33D1B9D3A854}" type="slidenum">
              <a:rPr lang="zh-CN" altLang="en-US" smtClean="0"/>
            </a:fld>
            <a:endParaRPr lang="zh-CN" altLang="en-US" dirty="0"/>
          </a:p>
        </p:txBody>
      </p:sp>
      <p:sp>
        <p:nvSpPr>
          <p:cNvPr id="5" name="文本占位符 4"/>
          <p:cNvSpPr>
            <a:spLocks noGrp="1"/>
          </p:cNvSpPr>
          <p:nvPr>
            <p:ph type="body" sz="quarter" idx="13" hasCustomPrompt="1"/>
            <p:custDataLst>
              <p:tags r:id="rId18"/>
            </p:custDataLst>
          </p:nvPr>
        </p:nvSpPr>
        <p:spPr>
          <a:xfrm>
            <a:off x="1081088" y="3777232"/>
            <a:ext cx="2700000" cy="432000"/>
          </a:xfrm>
        </p:spPr>
        <p:txBody>
          <a:bodyPr anchor="ctr">
            <a:normAutofit/>
          </a:bodyPr>
          <a:lstStyle>
            <a:lvl1pPr marL="0" indent="0">
              <a:buNone/>
              <a:defRPr sz="1800">
                <a:solidFill>
                  <a:schemeClr val="bg1">
                    <a:lumMod val="50000"/>
                  </a:schemeClr>
                </a:solidFill>
              </a:defRPr>
            </a:lvl1pPr>
            <a:lvl2pPr marL="457200" indent="0">
              <a:buNone/>
              <a:defRPr/>
            </a:lvl2pPr>
          </a:lstStyle>
          <a:p>
            <a:pPr lvl="0"/>
            <a:r>
              <a:rPr lang="zh-CN" altLang="en-US" dirty="0"/>
              <a:t>编辑文本</a:t>
            </a:r>
            <a:endParaRPr lang="zh-CN" altLang="en-US" dirty="0"/>
          </a:p>
        </p:txBody>
      </p:sp>
      <p:sp>
        <p:nvSpPr>
          <p:cNvPr id="20" name="等腰三角形 19"/>
          <p:cNvSpPr/>
          <p:nvPr>
            <p:custDataLst>
              <p:tags r:id="rId19"/>
            </p:custDataLst>
          </p:nvPr>
        </p:nvSpPr>
        <p:spPr>
          <a:xfrm rot="1740000">
            <a:off x="7734300" y="541020"/>
            <a:ext cx="3543935" cy="4368165"/>
          </a:xfrm>
          <a:prstGeom prst="triangle">
            <a:avLst>
              <a:gd name="adj" fmla="val 77406"/>
            </a:avLst>
          </a:prstGeom>
          <a:noFill/>
          <a:ln w="279400" cmpd="sng">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15" name="等腰三角形 14"/>
          <p:cNvSpPr/>
          <p:nvPr>
            <p:custDataLst>
              <p:tags r:id="rId2"/>
            </p:custDataLst>
          </p:nvPr>
        </p:nvSpPr>
        <p:spPr>
          <a:xfrm rot="19860000" flipH="1">
            <a:off x="524274" y="68701"/>
            <a:ext cx="3543935" cy="4368165"/>
          </a:xfrm>
          <a:prstGeom prst="triangle">
            <a:avLst>
              <a:gd name="adj" fmla="val 77406"/>
            </a:avLst>
          </a:prstGeom>
          <a:noFill/>
          <a:ln w="317500" cmpd="sng">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custDataLst>
              <p:tags r:id="rId3"/>
            </p:custDataLst>
          </p:nvPr>
        </p:nvSpPr>
        <p:spPr>
          <a:xfrm rot="19980000" flipH="1">
            <a:off x="10808970" y="5480160"/>
            <a:ext cx="1430020" cy="1129030"/>
          </a:xfrm>
          <a:prstGeom prst="triangle">
            <a:avLst>
              <a:gd name="adj" fmla="val 76973"/>
            </a:avLst>
          </a:prstGeom>
          <a:solidFill>
            <a:schemeClr val="accent1">
              <a:alpha val="10000"/>
            </a:schemeClr>
          </a:solidFill>
          <a:ln w="50800" cmpd="sng">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custDataLst>
              <p:tags r:id="rId4"/>
            </p:custDataLst>
          </p:nvPr>
        </p:nvSpPr>
        <p:spPr>
          <a:xfrm rot="3540000" flipH="1">
            <a:off x="6350000" y="62865"/>
            <a:ext cx="1377315" cy="1096010"/>
          </a:xfrm>
          <a:prstGeom prst="triangle">
            <a:avLst>
              <a:gd name="adj" fmla="val 23574"/>
            </a:avLst>
          </a:prstGeom>
          <a:noFill/>
          <a:ln w="50800" cmpd="sng">
            <a:solidFill>
              <a:schemeClr val="accent1">
                <a:alpha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custDataLst>
              <p:tags r:id="rId5"/>
            </p:custDataLst>
          </p:nvPr>
        </p:nvSpPr>
        <p:spPr>
          <a:xfrm rot="19860000" flipH="1">
            <a:off x="836694" y="-291979"/>
            <a:ext cx="3543935" cy="4368165"/>
          </a:xfrm>
          <a:prstGeom prst="triangle">
            <a:avLst>
              <a:gd name="adj" fmla="val 77406"/>
            </a:avLst>
          </a:prstGeom>
          <a:noFill/>
          <a:ln w="279400" cmpd="sng">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6"/>
            </p:custDataLst>
          </p:nvPr>
        </p:nvSpPr>
        <p:spPr>
          <a:xfrm>
            <a:off x="5474375" y="2247742"/>
            <a:ext cx="6125805" cy="144811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8800" b="1" i="0" u="none" strike="noStrike" kern="1200" cap="none" spc="600" normalizeH="0" baseline="0" noProof="1" dirty="0">
                <a:solidFill>
                  <a:schemeClr val="tx1"/>
                </a:solidFill>
                <a:uFillTx/>
                <a:latin typeface="微软雅黑" charset="-122"/>
                <a:ea typeface="微软雅黑"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9" name="任意多边形: 形状 38"/>
          <p:cNvSpPr/>
          <p:nvPr>
            <p:custDataLst>
              <p:tags r:id="rId2"/>
            </p:custDataLst>
          </p:nvPr>
        </p:nvSpPr>
        <p:spPr>
          <a:xfrm rot="20640000">
            <a:off x="6236362" y="-169584"/>
            <a:ext cx="5113655" cy="5863408"/>
          </a:xfrm>
          <a:custGeom>
            <a:avLst/>
            <a:gdLst>
              <a:gd name="connsiteX0" fmla="*/ 2353606 w 5113655"/>
              <a:gd name="connsiteY0" fmla="*/ 0 h 5863408"/>
              <a:gd name="connsiteX1" fmla="*/ 2812917 w 5113655"/>
              <a:gd name="connsiteY1" fmla="*/ 131705 h 5863408"/>
              <a:gd name="connsiteX2" fmla="*/ 5113655 w 5113655"/>
              <a:gd name="connsiteY2" fmla="*/ 5863408 h 5863408"/>
              <a:gd name="connsiteX3" fmla="*/ 0 w 5113655"/>
              <a:gd name="connsiteY3" fmla="*/ 5863408 h 5863408"/>
            </a:gdLst>
            <a:ahLst/>
            <a:cxnLst>
              <a:cxn ang="0">
                <a:pos x="connsiteX0" y="connsiteY0"/>
              </a:cxn>
              <a:cxn ang="0">
                <a:pos x="connsiteX1" y="connsiteY1"/>
              </a:cxn>
              <a:cxn ang="0">
                <a:pos x="connsiteX2" y="connsiteY2"/>
              </a:cxn>
              <a:cxn ang="0">
                <a:pos x="connsiteX3" y="connsiteY3"/>
              </a:cxn>
            </a:cxnLst>
            <a:rect l="l" t="t" r="r" b="b"/>
            <a:pathLst>
              <a:path w="5113655" h="5863408">
                <a:moveTo>
                  <a:pt x="2353606" y="0"/>
                </a:moveTo>
                <a:lnTo>
                  <a:pt x="2812917" y="131705"/>
                </a:lnTo>
                <a:lnTo>
                  <a:pt x="5113655" y="5863408"/>
                </a:lnTo>
                <a:lnTo>
                  <a:pt x="0" y="5863408"/>
                </a:lnTo>
                <a:close/>
              </a:path>
            </a:pathLst>
          </a:custGeom>
          <a:noFill/>
          <a:ln w="12700" cmpd="sng">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2" name="任意多边形: 形状 51"/>
          <p:cNvSpPr/>
          <p:nvPr>
            <p:custDataLst>
              <p:tags r:id="rId3"/>
            </p:custDataLst>
          </p:nvPr>
        </p:nvSpPr>
        <p:spPr>
          <a:xfrm rot="20640000">
            <a:off x="6370240" y="-160812"/>
            <a:ext cx="5113655" cy="5959515"/>
          </a:xfrm>
          <a:custGeom>
            <a:avLst/>
            <a:gdLst>
              <a:gd name="connsiteX0" fmla="*/ 2392183 w 5113655"/>
              <a:gd name="connsiteY0" fmla="*/ 0 h 5959515"/>
              <a:gd name="connsiteX1" fmla="*/ 2764304 w 5113655"/>
              <a:gd name="connsiteY1" fmla="*/ 106704 h 5959515"/>
              <a:gd name="connsiteX2" fmla="*/ 5113655 w 5113655"/>
              <a:gd name="connsiteY2" fmla="*/ 5959515 h 5959515"/>
              <a:gd name="connsiteX3" fmla="*/ 0 w 5113655"/>
              <a:gd name="connsiteY3" fmla="*/ 5959515 h 5959515"/>
            </a:gdLst>
            <a:ahLst/>
            <a:cxnLst>
              <a:cxn ang="0">
                <a:pos x="connsiteX0" y="connsiteY0"/>
              </a:cxn>
              <a:cxn ang="0">
                <a:pos x="connsiteX1" y="connsiteY1"/>
              </a:cxn>
              <a:cxn ang="0">
                <a:pos x="connsiteX2" y="connsiteY2"/>
              </a:cxn>
              <a:cxn ang="0">
                <a:pos x="connsiteX3" y="connsiteY3"/>
              </a:cxn>
            </a:cxnLst>
            <a:rect l="l" t="t" r="r" b="b"/>
            <a:pathLst>
              <a:path w="5113655" h="5959515">
                <a:moveTo>
                  <a:pt x="2392183" y="0"/>
                </a:moveTo>
                <a:lnTo>
                  <a:pt x="2764304" y="106704"/>
                </a:lnTo>
                <a:lnTo>
                  <a:pt x="5113655" y="5959515"/>
                </a:lnTo>
                <a:lnTo>
                  <a:pt x="0" y="5959515"/>
                </a:lnTo>
                <a:close/>
              </a:path>
            </a:pathLst>
          </a:custGeom>
          <a:noFill/>
          <a:ln w="12700" cmpd="sng">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0" name="任意多边形: 形状 49"/>
          <p:cNvSpPr/>
          <p:nvPr>
            <p:custDataLst>
              <p:tags r:id="rId4"/>
            </p:custDataLst>
          </p:nvPr>
        </p:nvSpPr>
        <p:spPr>
          <a:xfrm rot="20640000">
            <a:off x="6505846" y="-139737"/>
            <a:ext cx="5024379" cy="6055622"/>
          </a:xfrm>
          <a:custGeom>
            <a:avLst/>
            <a:gdLst>
              <a:gd name="connsiteX0" fmla="*/ 2430761 w 5024379"/>
              <a:gd name="connsiteY0" fmla="*/ 0 h 6055622"/>
              <a:gd name="connsiteX1" fmla="*/ 2715691 w 5024379"/>
              <a:gd name="connsiteY1" fmla="*/ 81703 h 6055622"/>
              <a:gd name="connsiteX2" fmla="*/ 5024379 w 5024379"/>
              <a:gd name="connsiteY2" fmla="*/ 5833213 h 6055622"/>
              <a:gd name="connsiteX3" fmla="*/ 4960604 w 5024379"/>
              <a:gd name="connsiteY3" fmla="*/ 6055622 h 6055622"/>
              <a:gd name="connsiteX4" fmla="*/ 0 w 5024379"/>
              <a:gd name="connsiteY4" fmla="*/ 6055622 h 6055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4379" h="6055622">
                <a:moveTo>
                  <a:pt x="2430761" y="0"/>
                </a:moveTo>
                <a:lnTo>
                  <a:pt x="2715691" y="81703"/>
                </a:lnTo>
                <a:lnTo>
                  <a:pt x="5024379" y="5833213"/>
                </a:lnTo>
                <a:lnTo>
                  <a:pt x="4960604" y="6055622"/>
                </a:lnTo>
                <a:lnTo>
                  <a:pt x="0" y="6055622"/>
                </a:lnTo>
                <a:close/>
              </a:path>
            </a:pathLst>
          </a:custGeom>
          <a:noFill/>
          <a:ln w="12700" cmpd="sng">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8" name="任意多边形: 形状 47"/>
          <p:cNvSpPr/>
          <p:nvPr>
            <p:custDataLst>
              <p:tags r:id="rId5"/>
            </p:custDataLst>
          </p:nvPr>
        </p:nvSpPr>
        <p:spPr>
          <a:xfrm rot="20640000">
            <a:off x="6641455" y="-118660"/>
            <a:ext cx="4935101" cy="6151728"/>
          </a:xfrm>
          <a:custGeom>
            <a:avLst/>
            <a:gdLst>
              <a:gd name="connsiteX0" fmla="*/ 2667077 w 4935101"/>
              <a:gd name="connsiteY0" fmla="*/ 56700 h 6151728"/>
              <a:gd name="connsiteX1" fmla="*/ 4935101 w 4935101"/>
              <a:gd name="connsiteY1" fmla="*/ 5706906 h 6151728"/>
              <a:gd name="connsiteX2" fmla="*/ 4807550 w 4935101"/>
              <a:gd name="connsiteY2" fmla="*/ 6151728 h 6151728"/>
              <a:gd name="connsiteX3" fmla="*/ 0 w 4935101"/>
              <a:gd name="connsiteY3" fmla="*/ 6151728 h 6151728"/>
              <a:gd name="connsiteX4" fmla="*/ 2469339 w 4935101"/>
              <a:gd name="connsiteY4" fmla="*/ 0 h 6151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5101" h="6151728">
                <a:moveTo>
                  <a:pt x="2667077" y="56700"/>
                </a:moveTo>
                <a:lnTo>
                  <a:pt x="4935101" y="5706906"/>
                </a:lnTo>
                <a:lnTo>
                  <a:pt x="4807550" y="6151728"/>
                </a:lnTo>
                <a:lnTo>
                  <a:pt x="0" y="6151728"/>
                </a:lnTo>
                <a:lnTo>
                  <a:pt x="2469339" y="0"/>
                </a:lnTo>
                <a:close/>
              </a:path>
            </a:pathLst>
          </a:custGeom>
          <a:noFill/>
          <a:ln w="12700" cmpd="sng">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6" name="任意多边形: 形状 45"/>
          <p:cNvSpPr/>
          <p:nvPr>
            <p:custDataLst>
              <p:tags r:id="rId6"/>
            </p:custDataLst>
          </p:nvPr>
        </p:nvSpPr>
        <p:spPr>
          <a:xfrm rot="20640000">
            <a:off x="6777063" y="-97585"/>
            <a:ext cx="4845824" cy="6247836"/>
          </a:xfrm>
          <a:custGeom>
            <a:avLst/>
            <a:gdLst>
              <a:gd name="connsiteX0" fmla="*/ 2507917 w 4845824"/>
              <a:gd name="connsiteY0" fmla="*/ 0 h 6247836"/>
              <a:gd name="connsiteX1" fmla="*/ 2618463 w 4845824"/>
              <a:gd name="connsiteY1" fmla="*/ 31699 h 6247836"/>
              <a:gd name="connsiteX2" fmla="*/ 4845824 w 4845824"/>
              <a:gd name="connsiteY2" fmla="*/ 5580603 h 6247836"/>
              <a:gd name="connsiteX3" fmla="*/ 4654498 w 4845824"/>
              <a:gd name="connsiteY3" fmla="*/ 6247836 h 6247836"/>
              <a:gd name="connsiteX4" fmla="*/ 0 w 4845824"/>
              <a:gd name="connsiteY4" fmla="*/ 6247836 h 62478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45824" h="6247836">
                <a:moveTo>
                  <a:pt x="2507917" y="0"/>
                </a:moveTo>
                <a:lnTo>
                  <a:pt x="2618463" y="31699"/>
                </a:lnTo>
                <a:lnTo>
                  <a:pt x="4845824" y="5580603"/>
                </a:lnTo>
                <a:lnTo>
                  <a:pt x="4654498" y="6247836"/>
                </a:lnTo>
                <a:lnTo>
                  <a:pt x="0" y="6247836"/>
                </a:lnTo>
                <a:close/>
              </a:path>
            </a:pathLst>
          </a:custGeom>
          <a:noFill/>
          <a:ln w="12700" cmpd="sng">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4" name="任意多边形: 形状 43"/>
          <p:cNvSpPr/>
          <p:nvPr>
            <p:custDataLst>
              <p:tags r:id="rId7"/>
            </p:custDataLst>
          </p:nvPr>
        </p:nvSpPr>
        <p:spPr>
          <a:xfrm rot="20640000">
            <a:off x="6912671" y="-76508"/>
            <a:ext cx="4756546" cy="6343942"/>
          </a:xfrm>
          <a:custGeom>
            <a:avLst/>
            <a:gdLst>
              <a:gd name="connsiteX0" fmla="*/ 2546495 w 4756546"/>
              <a:gd name="connsiteY0" fmla="*/ 0 h 6343942"/>
              <a:gd name="connsiteX1" fmla="*/ 2569849 w 4756546"/>
              <a:gd name="connsiteY1" fmla="*/ 6697 h 6343942"/>
              <a:gd name="connsiteX2" fmla="*/ 4756546 w 4756546"/>
              <a:gd name="connsiteY2" fmla="*/ 5454296 h 6343942"/>
              <a:gd name="connsiteX3" fmla="*/ 4501445 w 4756546"/>
              <a:gd name="connsiteY3" fmla="*/ 6343942 h 6343942"/>
              <a:gd name="connsiteX4" fmla="*/ 0 w 4756546"/>
              <a:gd name="connsiteY4" fmla="*/ 6343942 h 6343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6546" h="6343942">
                <a:moveTo>
                  <a:pt x="2546495" y="0"/>
                </a:moveTo>
                <a:lnTo>
                  <a:pt x="2569849" y="6697"/>
                </a:lnTo>
                <a:lnTo>
                  <a:pt x="4756546" y="5454296"/>
                </a:lnTo>
                <a:lnTo>
                  <a:pt x="4501445" y="6343942"/>
                </a:lnTo>
                <a:lnTo>
                  <a:pt x="0" y="6343942"/>
                </a:lnTo>
                <a:close/>
              </a:path>
            </a:pathLst>
          </a:custGeom>
          <a:noFill/>
          <a:ln w="12700" cmpd="sng">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2" name="任意多边形: 形状 41"/>
          <p:cNvSpPr/>
          <p:nvPr>
            <p:custDataLst>
              <p:tags r:id="rId8"/>
            </p:custDataLst>
          </p:nvPr>
        </p:nvSpPr>
        <p:spPr>
          <a:xfrm rot="20640000">
            <a:off x="7081054" y="10325"/>
            <a:ext cx="4638306" cy="6331057"/>
          </a:xfrm>
          <a:custGeom>
            <a:avLst/>
            <a:gdLst>
              <a:gd name="connsiteX0" fmla="*/ 2556828 w 4667269"/>
              <a:gd name="connsiteY0" fmla="*/ 0 h 6369685"/>
              <a:gd name="connsiteX1" fmla="*/ 4667269 w 4667269"/>
              <a:gd name="connsiteY1" fmla="*/ 5257628 h 6369685"/>
              <a:gd name="connsiteX2" fmla="*/ 4348392 w 4667269"/>
              <a:gd name="connsiteY2" fmla="*/ 6369685 h 6369685"/>
              <a:gd name="connsiteX3" fmla="*/ 0 w 4667269"/>
              <a:gd name="connsiteY3" fmla="*/ 6369685 h 6369685"/>
            </a:gdLst>
            <a:ahLst/>
            <a:cxnLst>
              <a:cxn ang="0">
                <a:pos x="connsiteX0" y="connsiteY0"/>
              </a:cxn>
              <a:cxn ang="0">
                <a:pos x="connsiteX1" y="connsiteY1"/>
              </a:cxn>
              <a:cxn ang="0">
                <a:pos x="connsiteX2" y="connsiteY2"/>
              </a:cxn>
              <a:cxn ang="0">
                <a:pos x="connsiteX3" y="connsiteY3"/>
              </a:cxn>
            </a:cxnLst>
            <a:rect l="l" t="t" r="r" b="b"/>
            <a:pathLst>
              <a:path w="4667269" h="6369685">
                <a:moveTo>
                  <a:pt x="2556828" y="0"/>
                </a:moveTo>
                <a:lnTo>
                  <a:pt x="4667269" y="5257628"/>
                </a:lnTo>
                <a:lnTo>
                  <a:pt x="4348392" y="6369685"/>
                </a:lnTo>
                <a:lnTo>
                  <a:pt x="0" y="6369685"/>
                </a:lnTo>
                <a:close/>
              </a:path>
            </a:pathLst>
          </a:custGeom>
          <a:noFill/>
          <a:ln w="12700" cmpd="sng">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53" name="任意多边形: 形状 52"/>
          <p:cNvSpPr/>
          <p:nvPr>
            <p:custDataLst>
              <p:tags r:id="rId9"/>
            </p:custDataLst>
          </p:nvPr>
        </p:nvSpPr>
        <p:spPr>
          <a:xfrm rot="20640000">
            <a:off x="7255987" y="121982"/>
            <a:ext cx="4527862" cy="6369685"/>
          </a:xfrm>
          <a:custGeom>
            <a:avLst/>
            <a:gdLst>
              <a:gd name="connsiteX0" fmla="*/ 2506699 w 4527862"/>
              <a:gd name="connsiteY0" fmla="*/ 0 h 6369685"/>
              <a:gd name="connsiteX1" fmla="*/ 4527862 w 4527862"/>
              <a:gd name="connsiteY1" fmla="*/ 5035216 h 6369685"/>
              <a:gd name="connsiteX2" fmla="*/ 4145210 w 4527862"/>
              <a:gd name="connsiteY2" fmla="*/ 6369685 h 6369685"/>
              <a:gd name="connsiteX3" fmla="*/ 435518 w 4527862"/>
              <a:gd name="connsiteY3" fmla="*/ 6369685 h 6369685"/>
              <a:gd name="connsiteX4" fmla="*/ 0 w 4527862"/>
              <a:gd name="connsiteY4" fmla="*/ 6244802 h 6369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7862" h="6369685">
                <a:moveTo>
                  <a:pt x="2506699" y="0"/>
                </a:moveTo>
                <a:lnTo>
                  <a:pt x="4527862" y="5035216"/>
                </a:lnTo>
                <a:lnTo>
                  <a:pt x="4145210" y="6369685"/>
                </a:lnTo>
                <a:lnTo>
                  <a:pt x="435518" y="6369685"/>
                </a:lnTo>
                <a:lnTo>
                  <a:pt x="0" y="6244802"/>
                </a:lnTo>
                <a:close/>
              </a:path>
            </a:pathLst>
          </a:custGeom>
          <a:noFill/>
          <a:ln w="12700" cmpd="sng">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9" name="Straight Connector 27" descr="e7d195523061f1c021b92b3d25e54ab5e788c0576048880950C3AFFA1066A7153250F1349197BA8C5246BA9D557EC0274B8DA272D2431748978789E76D2CD7D1F11E7447C1D163F5D9CA1CD35DC7B6F04BDF10FCA079404A17D809A116C431542B71D0146EA2417CC1B5B60E34EF5BA323605C8F047A812E09D6A157312822A7BA14D010B8EC354166D81A394E001D9F"/>
          <p:cNvCxnSpPr/>
          <p:nvPr>
            <p:custDataLst>
              <p:tags r:id="rId10"/>
            </p:custDataLst>
          </p:nvPr>
        </p:nvCxnSpPr>
        <p:spPr>
          <a:xfrm rot="16200000">
            <a:off x="1407031" y="2814716"/>
            <a:ext cx="0" cy="653381"/>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等腰三角形 20"/>
          <p:cNvSpPr/>
          <p:nvPr>
            <p:custDataLst>
              <p:tags r:id="rId11"/>
            </p:custDataLst>
          </p:nvPr>
        </p:nvSpPr>
        <p:spPr>
          <a:xfrm rot="1740000">
            <a:off x="8046720" y="901700"/>
            <a:ext cx="3543935" cy="4368165"/>
          </a:xfrm>
          <a:prstGeom prst="triangle">
            <a:avLst>
              <a:gd name="adj" fmla="val 77406"/>
            </a:avLst>
          </a:prstGeom>
          <a:noFill/>
          <a:ln w="317500" cmpd="sng">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custDataLst>
              <p:tags r:id="rId12"/>
            </p:custDataLst>
          </p:nvPr>
        </p:nvSpPr>
        <p:spPr>
          <a:xfrm rot="1620000">
            <a:off x="594360" y="5480160"/>
            <a:ext cx="1430020" cy="1129030"/>
          </a:xfrm>
          <a:prstGeom prst="triangle">
            <a:avLst>
              <a:gd name="adj" fmla="val 76973"/>
            </a:avLst>
          </a:prstGeom>
          <a:solidFill>
            <a:schemeClr val="accent1">
              <a:alpha val="10000"/>
            </a:schemeClr>
          </a:solidFill>
          <a:ln w="50800" cmpd="sng">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custDataLst>
              <p:tags r:id="rId13"/>
            </p:custDataLst>
          </p:nvPr>
        </p:nvSpPr>
        <p:spPr>
          <a:xfrm rot="18060000">
            <a:off x="5106035" y="62865"/>
            <a:ext cx="1377315" cy="1096010"/>
          </a:xfrm>
          <a:prstGeom prst="triangle">
            <a:avLst>
              <a:gd name="adj" fmla="val 23574"/>
            </a:avLst>
          </a:prstGeom>
          <a:noFill/>
          <a:ln w="50800" cmpd="sng">
            <a:solidFill>
              <a:schemeClr val="accent1">
                <a:alpha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hasCustomPrompt="1"/>
            <p:custDataLst>
              <p:tags r:id="rId14"/>
            </p:custDataLst>
          </p:nvPr>
        </p:nvSpPr>
        <p:spPr>
          <a:xfrm>
            <a:off x="977180" y="1848397"/>
            <a:ext cx="5641929" cy="998210"/>
          </a:xfrm>
        </p:spPr>
        <p:txBody>
          <a:bodyPr anchor="b">
            <a:noAutofit/>
          </a:bodyPr>
          <a:lstStyle>
            <a:lvl1pPr algn="l">
              <a:defRPr sz="4400" spc="600">
                <a:solidFill>
                  <a:schemeClr val="tx1">
                    <a:lumMod val="85000"/>
                    <a:lumOff val="15000"/>
                  </a:schemeClr>
                </a:solidFill>
              </a:defRPr>
            </a:lvl1pPr>
          </a:lstStyle>
          <a:p>
            <a:r>
              <a:rPr lang="zh-CN" altLang="en-US" dirty="0"/>
              <a:t>单击此处编辑标题</a:t>
            </a:r>
            <a:endParaRPr lang="zh-CN" altLang="en-US" dirty="0"/>
          </a:p>
        </p:txBody>
      </p:sp>
      <p:sp>
        <p:nvSpPr>
          <p:cNvPr id="16" name="日期占位符 15"/>
          <p:cNvSpPr>
            <a:spLocks noGrp="1"/>
          </p:cNvSpPr>
          <p:nvPr>
            <p:ph type="dt" sz="half" idx="10"/>
            <p:custDataLst>
              <p:tags r:id="rId15"/>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6"/>
            </p:custDataLst>
          </p:nvPr>
        </p:nvSpPr>
        <p:spPr/>
        <p:txBody>
          <a:bodyPr/>
          <a:lstStyle/>
          <a:p>
            <a:endParaRPr lang="zh-CN" altLang="en-US" dirty="0"/>
          </a:p>
        </p:txBody>
      </p:sp>
      <p:sp>
        <p:nvSpPr>
          <p:cNvPr id="18" name="灯片编号占位符 17"/>
          <p:cNvSpPr>
            <a:spLocks noGrp="1"/>
          </p:cNvSpPr>
          <p:nvPr>
            <p:ph type="sldNum" sz="quarter" idx="12"/>
            <p:custDataLst>
              <p:tags r:id="rId17"/>
            </p:custDataLst>
          </p:nvPr>
        </p:nvSpPr>
        <p:spPr/>
        <p:txBody>
          <a:bodyPr/>
          <a:lstStyle/>
          <a:p>
            <a:fld id="{49AE70B2-8BF9-45C0-BB95-33D1B9D3A854}" type="slidenum">
              <a:rPr lang="zh-CN" altLang="en-US" smtClean="0"/>
            </a:fld>
            <a:endParaRPr lang="zh-CN" altLang="en-US" dirty="0"/>
          </a:p>
        </p:txBody>
      </p:sp>
      <p:sp>
        <p:nvSpPr>
          <p:cNvPr id="5" name="文本占位符 4"/>
          <p:cNvSpPr>
            <a:spLocks noGrp="1"/>
          </p:cNvSpPr>
          <p:nvPr>
            <p:ph type="body" sz="quarter" idx="13" hasCustomPrompt="1"/>
            <p:custDataLst>
              <p:tags r:id="rId18"/>
            </p:custDataLst>
          </p:nvPr>
        </p:nvSpPr>
        <p:spPr>
          <a:xfrm>
            <a:off x="1081088" y="3777232"/>
            <a:ext cx="2700000" cy="432000"/>
          </a:xfrm>
        </p:spPr>
        <p:txBody>
          <a:bodyPr anchor="ctr">
            <a:normAutofit/>
          </a:bodyPr>
          <a:lstStyle>
            <a:lvl1pPr marL="0" indent="0">
              <a:buNone/>
              <a:defRPr sz="1800">
                <a:solidFill>
                  <a:schemeClr val="bg1">
                    <a:lumMod val="50000"/>
                  </a:schemeClr>
                </a:solidFill>
              </a:defRPr>
            </a:lvl1pPr>
            <a:lvl2pPr marL="457200" indent="0">
              <a:buNone/>
              <a:defRPr/>
            </a:lvl2pPr>
          </a:lstStyle>
          <a:p>
            <a:pPr lvl="0"/>
            <a:r>
              <a:rPr lang="zh-CN" altLang="en-US" dirty="0"/>
              <a:t>编辑文本</a:t>
            </a:r>
            <a:endParaRPr lang="zh-CN" altLang="en-US" dirty="0"/>
          </a:p>
        </p:txBody>
      </p:sp>
      <p:sp>
        <p:nvSpPr>
          <p:cNvPr id="20" name="等腰三角形 19"/>
          <p:cNvSpPr/>
          <p:nvPr>
            <p:custDataLst>
              <p:tags r:id="rId19"/>
            </p:custDataLst>
          </p:nvPr>
        </p:nvSpPr>
        <p:spPr>
          <a:xfrm rot="1740000">
            <a:off x="7734300" y="541020"/>
            <a:ext cx="3543935" cy="4368165"/>
          </a:xfrm>
          <a:prstGeom prst="triangle">
            <a:avLst>
              <a:gd name="adj" fmla="val 77406"/>
            </a:avLst>
          </a:prstGeom>
          <a:noFill/>
          <a:ln w="279400" cmpd="sng">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等腰三角形 10"/>
          <p:cNvSpPr/>
          <p:nvPr>
            <p:custDataLst>
              <p:tags r:id="rId2"/>
            </p:custDataLst>
          </p:nvPr>
        </p:nvSpPr>
        <p:spPr>
          <a:xfrm rot="19860000" flipH="1">
            <a:off x="285787" y="-80820"/>
            <a:ext cx="552379" cy="680849"/>
          </a:xfrm>
          <a:prstGeom prst="triangle">
            <a:avLst>
              <a:gd name="adj" fmla="val 77406"/>
            </a:avLst>
          </a:prstGeom>
          <a:noFill/>
          <a:ln w="28575" cmpd="sng">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custDataLst>
              <p:tags r:id="rId3"/>
            </p:custDataLst>
          </p:nvPr>
        </p:nvSpPr>
        <p:spPr>
          <a:xfrm rot="1620000">
            <a:off x="203748" y="5691645"/>
            <a:ext cx="541712" cy="427693"/>
          </a:xfrm>
          <a:prstGeom prst="triangle">
            <a:avLst>
              <a:gd name="adj" fmla="val 76973"/>
            </a:avLst>
          </a:prstGeom>
          <a:solidFill>
            <a:schemeClr val="accent1">
              <a:alpha val="10000"/>
            </a:schemeClr>
          </a:solidFill>
          <a:ln w="50800" cmpd="sng">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custDataLst>
              <p:tags r:id="rId4"/>
            </p:custDataLst>
          </p:nvPr>
        </p:nvSpPr>
        <p:spPr>
          <a:xfrm rot="18060000">
            <a:off x="10542743" y="515900"/>
            <a:ext cx="1377315" cy="1096010"/>
          </a:xfrm>
          <a:prstGeom prst="triangle">
            <a:avLst>
              <a:gd name="adj" fmla="val 23574"/>
            </a:avLst>
          </a:prstGeom>
          <a:noFill/>
          <a:ln w="50800" cmpd="sng">
            <a:solidFill>
              <a:schemeClr val="accent1">
                <a:alpha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custDataLst>
              <p:tags r:id="rId5"/>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charset="-122"/>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6"/>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a:lstStyle/>
          <a:p>
            <a:endParaRPr lang="zh-CN" altLang="en-US"/>
          </a:p>
        </p:txBody>
      </p:sp>
      <p:sp>
        <p:nvSpPr>
          <p:cNvPr id="6" name="灯片编号占位符 5"/>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
        <p:nvSpPr>
          <p:cNvPr id="9" name="等腰三角形 8"/>
          <p:cNvSpPr/>
          <p:nvPr>
            <p:custDataLst>
              <p:tags r:id="rId10"/>
            </p:custDataLst>
          </p:nvPr>
        </p:nvSpPr>
        <p:spPr>
          <a:xfrm rot="1620000">
            <a:off x="340757" y="5875274"/>
            <a:ext cx="541712" cy="427693"/>
          </a:xfrm>
          <a:prstGeom prst="triangle">
            <a:avLst>
              <a:gd name="adj" fmla="val 76973"/>
            </a:avLst>
          </a:prstGeom>
          <a:solidFill>
            <a:schemeClr val="accent1">
              <a:alpha val="10000"/>
            </a:schemeClr>
          </a:solidFill>
          <a:ln w="50800" cmpd="sng">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custDataLst>
              <p:tags r:id="rId11"/>
            </p:custDataLst>
          </p:nvPr>
        </p:nvSpPr>
        <p:spPr>
          <a:xfrm rot="18060000">
            <a:off x="10523550" y="-31419"/>
            <a:ext cx="1377315" cy="1096010"/>
          </a:xfrm>
          <a:prstGeom prst="triangle">
            <a:avLst>
              <a:gd name="adj" fmla="val 23574"/>
            </a:avLst>
          </a:prstGeom>
          <a:noFill/>
          <a:ln w="50800" cmpd="sng">
            <a:solidFill>
              <a:schemeClr val="accent1">
                <a:alpha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等腰三角形 9"/>
          <p:cNvSpPr/>
          <p:nvPr>
            <p:custDataLst>
              <p:tags r:id="rId2"/>
            </p:custDataLst>
          </p:nvPr>
        </p:nvSpPr>
        <p:spPr>
          <a:xfrm rot="18060000">
            <a:off x="2477135" y="3091132"/>
            <a:ext cx="1377315" cy="1096010"/>
          </a:xfrm>
          <a:prstGeom prst="triangle">
            <a:avLst>
              <a:gd name="adj" fmla="val 23574"/>
            </a:avLst>
          </a:prstGeom>
          <a:noFill/>
          <a:ln w="50800" cmpd="sng">
            <a:solidFill>
              <a:schemeClr val="accent1">
                <a:alpha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custDataLst>
              <p:tags r:id="rId3"/>
            </p:custDataLst>
          </p:nvPr>
        </p:nvGrpSpPr>
        <p:grpSpPr>
          <a:xfrm>
            <a:off x="4926035" y="191367"/>
            <a:ext cx="2339931" cy="2869334"/>
            <a:chOff x="7734300" y="541020"/>
            <a:chExt cx="3856355" cy="4728845"/>
          </a:xfrm>
        </p:grpSpPr>
        <p:sp>
          <p:nvSpPr>
            <p:cNvPr id="7" name="等腰三角形 6"/>
            <p:cNvSpPr/>
            <p:nvPr>
              <p:custDataLst>
                <p:tags r:id="rId4"/>
              </p:custDataLst>
            </p:nvPr>
          </p:nvSpPr>
          <p:spPr>
            <a:xfrm rot="1740000">
              <a:off x="8046720" y="901700"/>
              <a:ext cx="3543935" cy="4368165"/>
            </a:xfrm>
            <a:prstGeom prst="triangle">
              <a:avLst>
                <a:gd name="adj" fmla="val 77406"/>
              </a:avLst>
            </a:prstGeom>
            <a:noFill/>
            <a:ln w="317500" cmpd="sng">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custDataLst>
                <p:tags r:id="rId5"/>
              </p:custDataLst>
            </p:nvPr>
          </p:nvSpPr>
          <p:spPr>
            <a:xfrm rot="1740000">
              <a:off x="7734300" y="541020"/>
              <a:ext cx="3543935" cy="4368165"/>
            </a:xfrm>
            <a:prstGeom prst="triangle">
              <a:avLst>
                <a:gd name="adj" fmla="val 77406"/>
              </a:avLst>
            </a:prstGeom>
            <a:noFill/>
            <a:ln w="279400" cmpd="sng">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hasCustomPrompt="1"/>
            <p:custDataLst>
              <p:tags r:id="rId6"/>
            </p:custDataLst>
          </p:nvPr>
        </p:nvSpPr>
        <p:spPr>
          <a:xfrm>
            <a:off x="3564724" y="3581400"/>
            <a:ext cx="5062649" cy="852175"/>
          </a:xfrm>
        </p:spPr>
        <p:txBody>
          <a:bodyPr lIns="101600" tIns="38100" rIns="63500" bIns="38100" anchor="b" anchorCtr="0">
            <a:noAutofit/>
          </a:bodyPr>
          <a:lstStyle>
            <a:lvl1pPr algn="ctr">
              <a:defRPr sz="3600" u="none" strike="noStrike" kern="1200" cap="none" spc="300" normalizeH="0">
                <a:solidFill>
                  <a:schemeClr val="tx1"/>
                </a:solidFill>
                <a:uFillTx/>
                <a:latin typeface="微软雅黑" charset="-122"/>
                <a:ea typeface="微软雅黑" charset="-122"/>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7"/>
            </p:custDataLst>
          </p:nvPr>
        </p:nvSpPr>
        <p:spPr>
          <a:xfrm>
            <a:off x="3564719" y="4511675"/>
            <a:ext cx="5062649" cy="1520825"/>
          </a:xfrm>
        </p:spPr>
        <p:txBody>
          <a:bodyPr lIns="101600" tIns="38100" rIns="76200" bIns="38100">
            <a:noAutofit/>
          </a:bodyPr>
          <a:lstStyle>
            <a:lvl1pPr marL="0" indent="0" algn="ctr" eaLnBrk="1" fontAlgn="auto" latinLnBrk="0" hangingPunct="1">
              <a:buNone/>
              <a:defRPr kumimoji="0" lang="zh-CN" altLang="en-US" sz="2000" b="0" i="0" u="none" strike="noStrike" kern="1200" cap="none" spc="150" normalizeH="0" baseline="0" noProof="1">
                <a:solidFill>
                  <a:schemeClr val="tx1"/>
                </a:solidFill>
                <a:uFillTx/>
                <a:latin typeface="微软雅黑" charset="-122"/>
                <a:ea typeface="微软雅黑"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9"/>
            </p:custDataLst>
          </p:nvPr>
        </p:nvSpPr>
        <p:spPr/>
        <p:txBody>
          <a:bodyPr/>
          <a:lstStyle/>
          <a:p>
            <a:endParaRPr lang="zh-CN" altLang="en-US"/>
          </a:p>
        </p:txBody>
      </p:sp>
      <p:sp>
        <p:nvSpPr>
          <p:cNvPr id="6" name="灯片编号占位符 5"/>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charset="-122"/>
                <a:ea typeface="微软雅黑"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a:noAutofit/>
          </a:bodyPr>
          <a:lstStyle>
            <a:lvl1pPr>
              <a:defRPr sz="1600">
                <a:latin typeface="微软雅黑" charset="-122"/>
                <a:ea typeface="微软雅黑" charset="-122"/>
              </a:defRPr>
            </a:lvl1pPr>
            <a:lvl2pPr>
              <a:defRPr sz="1600">
                <a:latin typeface="微软雅黑" charset="-122"/>
                <a:ea typeface="微软雅黑" charset="-122"/>
              </a:defRPr>
            </a:lvl2pPr>
            <a:lvl3pPr>
              <a:defRPr sz="1600">
                <a:latin typeface="微软雅黑" charset="-122"/>
                <a:ea typeface="微软雅黑" charset="-122"/>
              </a:defRPr>
            </a:lvl3pPr>
            <a:lvl4pPr>
              <a:defRPr sz="1600">
                <a:latin typeface="微软雅黑" charset="-122"/>
                <a:ea typeface="微软雅黑" charset="-122"/>
              </a:defRPr>
            </a:lvl4pPr>
            <a:lvl5pPr>
              <a:defRPr sz="1600">
                <a:latin typeface="微软雅黑" charset="-122"/>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charset="-122"/>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charset="-122"/>
                <a:ea typeface="微软雅黑"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90204" pitchFamily="34" charset="0"/>
              <a:buNone/>
              <a:defRPr kumimoji="0" lang="zh-CN" altLang="en-US" sz="2000" b="0" i="0" u="none" strike="noStrike" kern="1200" cap="none" spc="200" normalizeH="0" baseline="0" noProof="1" dirty="0">
                <a:solidFill>
                  <a:schemeClr val="tx1"/>
                </a:solidFill>
                <a:uFillTx/>
                <a:latin typeface="微软雅黑" charset="-122"/>
                <a:ea typeface="微软雅黑"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charset="-122"/>
                <a:ea typeface="微软雅黑"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charset="-122"/>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1" name="等腰三角形 10"/>
          <p:cNvSpPr/>
          <p:nvPr>
            <p:custDataLst>
              <p:tags r:id="rId2"/>
            </p:custDataLst>
          </p:nvPr>
        </p:nvSpPr>
        <p:spPr>
          <a:xfrm rot="19860000" flipH="1">
            <a:off x="285787" y="-80820"/>
            <a:ext cx="552379" cy="680849"/>
          </a:xfrm>
          <a:prstGeom prst="triangle">
            <a:avLst>
              <a:gd name="adj" fmla="val 77406"/>
            </a:avLst>
          </a:prstGeom>
          <a:noFill/>
          <a:ln w="28575" cmpd="sng">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custDataLst>
              <p:tags r:id="rId3"/>
            </p:custDataLst>
          </p:nvPr>
        </p:nvSpPr>
        <p:spPr>
          <a:xfrm rot="1620000">
            <a:off x="203748" y="5691645"/>
            <a:ext cx="541712" cy="427693"/>
          </a:xfrm>
          <a:prstGeom prst="triangle">
            <a:avLst>
              <a:gd name="adj" fmla="val 76973"/>
            </a:avLst>
          </a:prstGeom>
          <a:solidFill>
            <a:schemeClr val="accent1">
              <a:alpha val="10000"/>
            </a:schemeClr>
          </a:solidFill>
          <a:ln w="50800" cmpd="sng">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custDataLst>
              <p:tags r:id="rId4"/>
            </p:custDataLst>
          </p:nvPr>
        </p:nvSpPr>
        <p:spPr>
          <a:xfrm rot="18060000">
            <a:off x="10542743" y="515900"/>
            <a:ext cx="1377315" cy="1096010"/>
          </a:xfrm>
          <a:prstGeom prst="triangle">
            <a:avLst>
              <a:gd name="adj" fmla="val 23574"/>
            </a:avLst>
          </a:prstGeom>
          <a:noFill/>
          <a:ln w="50800" cmpd="sng">
            <a:solidFill>
              <a:schemeClr val="accent1">
                <a:alpha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custDataLst>
              <p:tags r:id="rId5"/>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charset="-122"/>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6"/>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a:lstStyle/>
          <a:p>
            <a:endParaRPr lang="zh-CN" altLang="en-US"/>
          </a:p>
        </p:txBody>
      </p:sp>
      <p:sp>
        <p:nvSpPr>
          <p:cNvPr id="6" name="灯片编号占位符 5"/>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
        <p:nvSpPr>
          <p:cNvPr id="9" name="等腰三角形 8"/>
          <p:cNvSpPr/>
          <p:nvPr>
            <p:custDataLst>
              <p:tags r:id="rId10"/>
            </p:custDataLst>
          </p:nvPr>
        </p:nvSpPr>
        <p:spPr>
          <a:xfrm rot="1620000">
            <a:off x="340757" y="5875274"/>
            <a:ext cx="541712" cy="427693"/>
          </a:xfrm>
          <a:prstGeom prst="triangle">
            <a:avLst>
              <a:gd name="adj" fmla="val 76973"/>
            </a:avLst>
          </a:prstGeom>
          <a:solidFill>
            <a:schemeClr val="accent1">
              <a:alpha val="10000"/>
            </a:schemeClr>
          </a:solidFill>
          <a:ln w="50800" cmpd="sng">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custDataLst>
              <p:tags r:id="rId11"/>
            </p:custDataLst>
          </p:nvPr>
        </p:nvSpPr>
        <p:spPr>
          <a:xfrm rot="18060000">
            <a:off x="10523550" y="-31419"/>
            <a:ext cx="1377315" cy="1096010"/>
          </a:xfrm>
          <a:prstGeom prst="triangle">
            <a:avLst>
              <a:gd name="adj" fmla="val 23574"/>
            </a:avLst>
          </a:prstGeom>
          <a:noFill/>
          <a:ln w="50800" cmpd="sng">
            <a:solidFill>
              <a:schemeClr val="accent1">
                <a:alpha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charset="-122"/>
                <a:ea typeface="微软雅黑"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latin typeface="微软雅黑" charset="-122"/>
                <a:ea typeface="微软雅黑" charset="-122"/>
              </a:defRPr>
            </a:lvl1pPr>
            <a:lvl2pPr indent="0" eaLnBrk="1" fontAlgn="auto" latinLnBrk="0" hangingPunct="1">
              <a:defRPr>
                <a:latin typeface="微软雅黑" charset="-122"/>
                <a:ea typeface="微软雅黑" charset="-122"/>
              </a:defRPr>
            </a:lvl2pPr>
            <a:lvl3pPr indent="0" eaLnBrk="1" fontAlgn="auto" latinLnBrk="0" hangingPunct="1">
              <a:defRPr>
                <a:latin typeface="微软雅黑" charset="-122"/>
                <a:ea typeface="微软雅黑" charset="-122"/>
              </a:defRPr>
            </a:lvl3pPr>
            <a:lvl4pPr indent="0" eaLnBrk="1" fontAlgn="auto" latinLnBrk="0" hangingPunct="1">
              <a:defRPr>
                <a:latin typeface="微软雅黑" charset="-122"/>
                <a:ea typeface="微软雅黑" charset="-122"/>
              </a:defRPr>
            </a:lvl4pPr>
            <a:lvl5pPr indent="0" eaLnBrk="1" fontAlgn="auto" latinLnBrk="0" hangingPunct="1">
              <a:defRPr>
                <a:latin typeface="微软雅黑" charset="-122"/>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15" name="等腰三角形 14"/>
          <p:cNvSpPr/>
          <p:nvPr>
            <p:custDataLst>
              <p:tags r:id="rId2"/>
            </p:custDataLst>
          </p:nvPr>
        </p:nvSpPr>
        <p:spPr>
          <a:xfrm rot="19860000" flipH="1">
            <a:off x="524274" y="68701"/>
            <a:ext cx="3543935" cy="4368165"/>
          </a:xfrm>
          <a:prstGeom prst="triangle">
            <a:avLst>
              <a:gd name="adj" fmla="val 77406"/>
            </a:avLst>
          </a:prstGeom>
          <a:noFill/>
          <a:ln w="317500" cmpd="sng">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custDataLst>
              <p:tags r:id="rId3"/>
            </p:custDataLst>
          </p:nvPr>
        </p:nvSpPr>
        <p:spPr>
          <a:xfrm rot="19980000" flipH="1">
            <a:off x="10808970" y="5480160"/>
            <a:ext cx="1430020" cy="1129030"/>
          </a:xfrm>
          <a:prstGeom prst="triangle">
            <a:avLst>
              <a:gd name="adj" fmla="val 76973"/>
            </a:avLst>
          </a:prstGeom>
          <a:solidFill>
            <a:schemeClr val="accent1">
              <a:alpha val="10000"/>
            </a:schemeClr>
          </a:solidFill>
          <a:ln w="50800" cmpd="sng">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custDataLst>
              <p:tags r:id="rId4"/>
            </p:custDataLst>
          </p:nvPr>
        </p:nvSpPr>
        <p:spPr>
          <a:xfrm rot="3540000" flipH="1">
            <a:off x="6350000" y="62865"/>
            <a:ext cx="1377315" cy="1096010"/>
          </a:xfrm>
          <a:prstGeom prst="triangle">
            <a:avLst>
              <a:gd name="adj" fmla="val 23574"/>
            </a:avLst>
          </a:prstGeom>
          <a:noFill/>
          <a:ln w="50800" cmpd="sng">
            <a:solidFill>
              <a:schemeClr val="accent1">
                <a:alpha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custDataLst>
              <p:tags r:id="rId5"/>
            </p:custDataLst>
          </p:nvPr>
        </p:nvSpPr>
        <p:spPr>
          <a:xfrm rot="19860000" flipH="1">
            <a:off x="836694" y="-291979"/>
            <a:ext cx="3543935" cy="4368165"/>
          </a:xfrm>
          <a:prstGeom prst="triangle">
            <a:avLst>
              <a:gd name="adj" fmla="val 77406"/>
            </a:avLst>
          </a:prstGeom>
          <a:noFill/>
          <a:ln w="279400" cmpd="sng">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6"/>
            </p:custDataLst>
          </p:nvPr>
        </p:nvSpPr>
        <p:spPr>
          <a:xfrm>
            <a:off x="5474375" y="2247742"/>
            <a:ext cx="6125805" cy="144811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8800" b="1" i="0" u="none" strike="noStrike" kern="1200" cap="none" spc="600" normalizeH="0" baseline="0" noProof="1" dirty="0">
                <a:solidFill>
                  <a:schemeClr val="tx1"/>
                </a:solidFill>
                <a:uFillTx/>
                <a:latin typeface="微软雅黑" charset="-122"/>
                <a:ea typeface="微软雅黑"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 name="等腰三角形 9"/>
          <p:cNvSpPr/>
          <p:nvPr>
            <p:custDataLst>
              <p:tags r:id="rId2"/>
            </p:custDataLst>
          </p:nvPr>
        </p:nvSpPr>
        <p:spPr>
          <a:xfrm rot="18060000">
            <a:off x="2477135" y="3091132"/>
            <a:ext cx="1377315" cy="1096010"/>
          </a:xfrm>
          <a:prstGeom prst="triangle">
            <a:avLst>
              <a:gd name="adj" fmla="val 23574"/>
            </a:avLst>
          </a:prstGeom>
          <a:noFill/>
          <a:ln w="50800" cmpd="sng">
            <a:solidFill>
              <a:schemeClr val="accent1">
                <a:alpha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custDataLst>
              <p:tags r:id="rId3"/>
            </p:custDataLst>
          </p:nvPr>
        </p:nvGrpSpPr>
        <p:grpSpPr>
          <a:xfrm>
            <a:off x="4926035" y="191367"/>
            <a:ext cx="2339931" cy="2869334"/>
            <a:chOff x="7734300" y="541020"/>
            <a:chExt cx="3856355" cy="4728845"/>
          </a:xfrm>
        </p:grpSpPr>
        <p:sp>
          <p:nvSpPr>
            <p:cNvPr id="7" name="等腰三角形 6"/>
            <p:cNvSpPr/>
            <p:nvPr>
              <p:custDataLst>
                <p:tags r:id="rId4"/>
              </p:custDataLst>
            </p:nvPr>
          </p:nvSpPr>
          <p:spPr>
            <a:xfrm rot="1740000">
              <a:off x="8046720" y="901700"/>
              <a:ext cx="3543935" cy="4368165"/>
            </a:xfrm>
            <a:prstGeom prst="triangle">
              <a:avLst>
                <a:gd name="adj" fmla="val 77406"/>
              </a:avLst>
            </a:prstGeom>
            <a:noFill/>
            <a:ln w="317500" cmpd="sng">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custDataLst>
                <p:tags r:id="rId5"/>
              </p:custDataLst>
            </p:nvPr>
          </p:nvSpPr>
          <p:spPr>
            <a:xfrm rot="1740000">
              <a:off x="7734300" y="541020"/>
              <a:ext cx="3543935" cy="4368165"/>
            </a:xfrm>
            <a:prstGeom prst="triangle">
              <a:avLst>
                <a:gd name="adj" fmla="val 77406"/>
              </a:avLst>
            </a:prstGeom>
            <a:noFill/>
            <a:ln w="279400" cmpd="sng">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hasCustomPrompt="1"/>
            <p:custDataLst>
              <p:tags r:id="rId6"/>
            </p:custDataLst>
          </p:nvPr>
        </p:nvSpPr>
        <p:spPr>
          <a:xfrm>
            <a:off x="3564724" y="3581400"/>
            <a:ext cx="5062649" cy="852175"/>
          </a:xfrm>
        </p:spPr>
        <p:txBody>
          <a:bodyPr lIns="101600" tIns="38100" rIns="63500" bIns="38100" anchor="b" anchorCtr="0">
            <a:noAutofit/>
          </a:bodyPr>
          <a:lstStyle>
            <a:lvl1pPr algn="ctr">
              <a:defRPr sz="3600" u="none" strike="noStrike" kern="1200" cap="none" spc="300" normalizeH="0">
                <a:solidFill>
                  <a:schemeClr val="tx1"/>
                </a:solidFill>
                <a:uFillTx/>
                <a:latin typeface="微软雅黑" charset="-122"/>
                <a:ea typeface="微软雅黑" charset="-122"/>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7"/>
            </p:custDataLst>
          </p:nvPr>
        </p:nvSpPr>
        <p:spPr>
          <a:xfrm>
            <a:off x="3564719" y="4511675"/>
            <a:ext cx="5062649" cy="1520825"/>
          </a:xfrm>
        </p:spPr>
        <p:txBody>
          <a:bodyPr lIns="101600" tIns="38100" rIns="76200" bIns="38100">
            <a:noAutofit/>
          </a:bodyPr>
          <a:lstStyle>
            <a:lvl1pPr marL="0" indent="0" algn="ctr" eaLnBrk="1" fontAlgn="auto" latinLnBrk="0" hangingPunct="1">
              <a:buNone/>
              <a:defRPr kumimoji="0" lang="zh-CN" altLang="en-US" sz="2000" b="0" i="0" u="none" strike="noStrike" kern="1200" cap="none" spc="150" normalizeH="0" baseline="0" noProof="1">
                <a:solidFill>
                  <a:schemeClr val="tx1"/>
                </a:solidFill>
                <a:uFillTx/>
                <a:latin typeface="微软雅黑" charset="-122"/>
                <a:ea typeface="微软雅黑"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9"/>
            </p:custDataLst>
          </p:nvPr>
        </p:nvSpPr>
        <p:spPr/>
        <p:txBody>
          <a:bodyPr/>
          <a:lstStyle/>
          <a:p>
            <a:endParaRPr lang="zh-CN" altLang="en-US"/>
          </a:p>
        </p:txBody>
      </p:sp>
      <p:sp>
        <p:nvSpPr>
          <p:cNvPr id="6" name="灯片编号占位符 5"/>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charset="-122"/>
                <a:ea typeface="微软雅黑"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a:noAutofit/>
          </a:bodyPr>
          <a:lstStyle>
            <a:lvl1pPr>
              <a:defRPr sz="1600">
                <a:latin typeface="微软雅黑" charset="-122"/>
                <a:ea typeface="微软雅黑" charset="-122"/>
              </a:defRPr>
            </a:lvl1pPr>
            <a:lvl2pPr>
              <a:defRPr sz="1600">
                <a:latin typeface="微软雅黑" charset="-122"/>
                <a:ea typeface="微软雅黑" charset="-122"/>
              </a:defRPr>
            </a:lvl2pPr>
            <a:lvl3pPr>
              <a:defRPr sz="1600">
                <a:latin typeface="微软雅黑" charset="-122"/>
                <a:ea typeface="微软雅黑" charset="-122"/>
              </a:defRPr>
            </a:lvl3pPr>
            <a:lvl4pPr>
              <a:defRPr sz="1600">
                <a:latin typeface="微软雅黑" charset="-122"/>
                <a:ea typeface="微软雅黑" charset="-122"/>
              </a:defRPr>
            </a:lvl4pPr>
            <a:lvl5pPr>
              <a:defRPr sz="1600">
                <a:latin typeface="微软雅黑" charset="-122"/>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charset="-122"/>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charset="-122"/>
                <a:ea typeface="微软雅黑"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90204" pitchFamily="34" charset="0"/>
              <a:buNone/>
              <a:defRPr kumimoji="0" lang="zh-CN" altLang="en-US" sz="2000" b="0" i="0" u="none" strike="noStrike" kern="1200" cap="none" spc="200" normalizeH="0" baseline="0" noProof="1" dirty="0">
                <a:solidFill>
                  <a:schemeClr val="tx1"/>
                </a:solidFill>
                <a:uFillTx/>
                <a:latin typeface="微软雅黑" charset="-122"/>
                <a:ea typeface="微软雅黑"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charset="-122"/>
                <a:ea typeface="微软雅黑"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charset="-122"/>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charset="-122"/>
                <a:ea typeface="微软雅黑"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charset="-122"/>
                <a:ea typeface="微软雅黑"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latin typeface="微软雅黑" charset="-122"/>
                <a:ea typeface="微软雅黑" charset="-122"/>
              </a:defRPr>
            </a:lvl1pPr>
            <a:lvl2pPr indent="0" eaLnBrk="1" fontAlgn="auto" latinLnBrk="0" hangingPunct="1">
              <a:defRPr>
                <a:latin typeface="微软雅黑" charset="-122"/>
                <a:ea typeface="微软雅黑" charset="-122"/>
              </a:defRPr>
            </a:lvl2pPr>
            <a:lvl3pPr indent="0" eaLnBrk="1" fontAlgn="auto" latinLnBrk="0" hangingPunct="1">
              <a:defRPr>
                <a:latin typeface="微软雅黑" charset="-122"/>
                <a:ea typeface="微软雅黑" charset="-122"/>
              </a:defRPr>
            </a:lvl3pPr>
            <a:lvl4pPr indent="0" eaLnBrk="1" fontAlgn="auto" latinLnBrk="0" hangingPunct="1">
              <a:defRPr>
                <a:latin typeface="微软雅黑" charset="-122"/>
                <a:ea typeface="微软雅黑" charset="-122"/>
              </a:defRPr>
            </a:lvl4pPr>
            <a:lvl5pPr indent="0" eaLnBrk="1" fontAlgn="auto" latinLnBrk="0" hangingPunct="1">
              <a:defRPr>
                <a:latin typeface="微软雅黑" charset="-122"/>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87.xml"/><Relationship Id="rId16" Type="http://schemas.openxmlformats.org/officeDocument/2006/relationships/tags" Target="../tags/tag86.xml"/><Relationship Id="rId15" Type="http://schemas.openxmlformats.org/officeDocument/2006/relationships/tags" Target="../tags/tag85.xml"/><Relationship Id="rId14" Type="http://schemas.openxmlformats.org/officeDocument/2006/relationships/tags" Target="../tags/tag84.xml"/><Relationship Id="rId13" Type="http://schemas.openxmlformats.org/officeDocument/2006/relationships/tags" Target="../tags/tag83.xml"/><Relationship Id="rId12" Type="http://schemas.openxmlformats.org/officeDocument/2006/relationships/tags" Target="../tags/tag8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8" Type="http://schemas.openxmlformats.org/officeDocument/2006/relationships/theme" Target="../theme/theme2.xml"/><Relationship Id="rId17" Type="http://schemas.openxmlformats.org/officeDocument/2006/relationships/tags" Target="../tags/tag174.xml"/><Relationship Id="rId16" Type="http://schemas.openxmlformats.org/officeDocument/2006/relationships/tags" Target="../tags/tag173.xml"/><Relationship Id="rId15" Type="http://schemas.openxmlformats.org/officeDocument/2006/relationships/tags" Target="../tags/tag172.xml"/><Relationship Id="rId14" Type="http://schemas.openxmlformats.org/officeDocument/2006/relationships/tags" Target="../tags/tag171.xml"/><Relationship Id="rId13" Type="http://schemas.openxmlformats.org/officeDocument/2006/relationships/tags" Target="../tags/tag170.xml"/><Relationship Id="rId12" Type="http://schemas.openxmlformats.org/officeDocument/2006/relationships/tags" Target="../tags/tag16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charset="-122"/>
          <a:ea typeface="微软雅黑"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微软雅黑" charset="-122"/>
          <a:ea typeface="微软雅黑"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solidFill>
          <a:uFillTx/>
          <a:latin typeface="微软雅黑" charset="-122"/>
          <a:ea typeface="微软雅黑"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微软雅黑" charset="-122"/>
          <a:ea typeface="微软雅黑"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微软雅黑" charset="-122"/>
          <a:ea typeface="微软雅黑"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微软雅黑" charset="-122"/>
          <a:ea typeface="微软雅黑"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charset="-122"/>
          <a:ea typeface="微软雅黑"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微软雅黑" charset="-122"/>
          <a:ea typeface="微软雅黑"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solidFill>
          <a:uFillTx/>
          <a:latin typeface="微软雅黑" charset="-122"/>
          <a:ea typeface="微软雅黑"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微软雅黑" charset="-122"/>
          <a:ea typeface="微软雅黑"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微软雅黑" charset="-122"/>
          <a:ea typeface="微软雅黑"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微软雅黑" charset="-122"/>
          <a:ea typeface="微软雅黑"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2.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3.xml"/><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3.xml"/><Relationship Id="rId2" Type="http://schemas.openxmlformats.org/officeDocument/2006/relationships/image" Target="../media/image4.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3.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r>
              <a:rPr lang="en-US" altLang="zh-CN"/>
              <a:t>U-Net </a:t>
            </a:r>
            <a:r>
              <a:rPr lang="zh-CN" altLang="en-US"/>
              <a:t>分割网络</a:t>
            </a:r>
            <a:endParaRPr lang="zh-CN" altLang="en-US"/>
          </a:p>
        </p:txBody>
      </p:sp>
      <p:sp>
        <p:nvSpPr>
          <p:cNvPr id="3" name="文本占位符 2"/>
          <p:cNvSpPr>
            <a:spLocks noGrp="1"/>
          </p:cNvSpPr>
          <p:nvPr>
            <p:ph type="body" sz="quarter" idx="13"/>
          </p:nvPr>
        </p:nvSpPr>
        <p:spPr>
          <a:xfrm>
            <a:off x="610870" y="4537075"/>
            <a:ext cx="6375400" cy="508635"/>
          </a:xfrm>
        </p:spPr>
        <p:txBody>
          <a:bodyPr>
            <a:normAutofit fontScale="60000"/>
          </a:bodyPr>
          <a:p>
            <a:r>
              <a:rPr lang="zh-CN" altLang="en-US"/>
              <a:t>论文：</a:t>
            </a:r>
            <a:r>
              <a:rPr lang="en-US" altLang="zh-CN"/>
              <a:t>U-Net: Convolutional Networks for Biomedical Image Segmentation</a:t>
            </a:r>
            <a:endParaRPr lang="en-US" altLang="zh-CN"/>
          </a:p>
        </p:txBody>
      </p:sp>
      <p:sp>
        <p:nvSpPr>
          <p:cNvPr id="4" name="文本占位符 2"/>
          <p:cNvSpPr>
            <a:spLocks noGrp="1"/>
          </p:cNvSpPr>
          <p:nvPr/>
        </p:nvSpPr>
        <p:spPr>
          <a:xfrm>
            <a:off x="1951990" y="2846705"/>
            <a:ext cx="2743835" cy="497205"/>
          </a:xfrm>
          <a:prstGeom prst="rect">
            <a:avLst/>
          </a:prstGeom>
        </p:spPr>
        <p:txBody>
          <a:bodyPr vert="horz" lIns="101600" tIns="0" rIns="82550" bIns="0" rtlCol="0" anchor="ctr">
            <a:normAutofit/>
          </a:bodyPr>
          <a:lstStyle>
            <a:lvl1pPr marL="0" indent="0" algn="l" defTabSz="914400" rtl="0" eaLnBrk="1" fontAlgn="auto" latinLnBrk="0" hangingPunct="1">
              <a:lnSpc>
                <a:spcPct val="130000"/>
              </a:lnSpc>
              <a:spcBef>
                <a:spcPts val="0"/>
              </a:spcBef>
              <a:spcAft>
                <a:spcPts val="1000"/>
              </a:spcAft>
              <a:buFont typeface="Arial" panose="020B0604020202090204" pitchFamily="34" charset="0"/>
              <a:buNone/>
              <a:defRPr sz="1800" u="none" strike="noStrike" kern="1200" cap="none" spc="150" normalizeH="0" baseline="0">
                <a:solidFill>
                  <a:schemeClr val="bg1">
                    <a:lumMod val="50000"/>
                  </a:schemeClr>
                </a:solidFill>
                <a:uFillTx/>
                <a:latin typeface="微软雅黑" charset="-122"/>
                <a:ea typeface="微软雅黑" charset="-122"/>
                <a:cs typeface="+mn-cs"/>
              </a:defRPr>
            </a:lvl1pPr>
            <a:lvl2pPr marL="457200" indent="0" algn="l" defTabSz="914400" rtl="0" eaLnBrk="1" fontAlgn="auto" latinLnBrk="0" hangingPunct="1">
              <a:lnSpc>
                <a:spcPct val="130000"/>
              </a:lnSpc>
              <a:spcBef>
                <a:spcPts val="0"/>
              </a:spcBef>
              <a:spcAft>
                <a:spcPts val="1000"/>
              </a:spcAft>
              <a:buFont typeface="Arial" panose="020B0604020202090204" pitchFamily="34" charset="0"/>
              <a:buNone/>
              <a:tabLst>
                <a:tab pos="1609725" algn="l"/>
              </a:tabLst>
              <a:defRPr sz="1600" u="none" strike="noStrike" kern="1200" cap="none" spc="150" normalizeH="0" baseline="0">
                <a:solidFill>
                  <a:schemeClr val="tx1"/>
                </a:solidFill>
                <a:uFillTx/>
                <a:latin typeface="微软雅黑" charset="-122"/>
                <a:ea typeface="微软雅黑"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微软雅黑" charset="-122"/>
                <a:ea typeface="微软雅黑"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微软雅黑" charset="-122"/>
                <a:ea typeface="微软雅黑"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solidFill>
                <a:uFillTx/>
                <a:latin typeface="微软雅黑" charset="-122"/>
                <a:ea typeface="微软雅黑"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a:t>图像分割</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反卷积</a:t>
            </a:r>
            <a:endParaRPr lang="zh-CN" altLang="en-US"/>
          </a:p>
        </p:txBody>
      </p:sp>
      <p:pic>
        <p:nvPicPr>
          <p:cNvPr id="5" name="内容占位符 4"/>
          <p:cNvPicPr>
            <a:picLocks noChangeAspect="1"/>
          </p:cNvPicPr>
          <p:nvPr>
            <p:ph idx="1"/>
          </p:nvPr>
        </p:nvPicPr>
        <p:blipFill>
          <a:blip r:embed="rId1"/>
          <a:srcRect l="7475" t="15720" r="7879" b="12653"/>
          <a:stretch>
            <a:fillRect/>
          </a:stretch>
        </p:blipFill>
        <p:spPr>
          <a:xfrm rot="16200000">
            <a:off x="3383915" y="-1131570"/>
            <a:ext cx="5353050" cy="95173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跳级结构</a:t>
            </a:r>
          </a:p>
        </p:txBody>
      </p:sp>
      <p:pic>
        <p:nvPicPr>
          <p:cNvPr id="4" name="内容占位符 3"/>
          <p:cNvPicPr>
            <a:picLocks noChangeAspect="1"/>
          </p:cNvPicPr>
          <p:nvPr>
            <p:ph idx="1"/>
          </p:nvPr>
        </p:nvPicPr>
        <p:blipFill>
          <a:blip r:embed="rId1"/>
          <a:stretch>
            <a:fillRect/>
          </a:stretch>
        </p:blipFill>
        <p:spPr>
          <a:xfrm>
            <a:off x="831850" y="1155700"/>
            <a:ext cx="10528300" cy="4546600"/>
          </a:xfrm>
          <a:prstGeom prst="rect">
            <a:avLst/>
          </a:prstGeom>
        </p:spPr>
      </p:pic>
      <p:pic>
        <p:nvPicPr>
          <p:cNvPr id="3" name="图片 2"/>
          <p:cNvPicPr>
            <a:picLocks noChangeAspect="1"/>
          </p:cNvPicPr>
          <p:nvPr/>
        </p:nvPicPr>
        <p:blipFill>
          <a:blip r:embed="rId2"/>
          <a:stretch>
            <a:fillRect/>
          </a:stretch>
        </p:blipFill>
        <p:spPr>
          <a:xfrm>
            <a:off x="2120900" y="2019300"/>
            <a:ext cx="7950200" cy="2819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模型训练</a:t>
            </a:r>
            <a:endParaRPr lang="zh-CN" altLang="en-US"/>
          </a:p>
        </p:txBody>
      </p:sp>
      <p:pic>
        <p:nvPicPr>
          <p:cNvPr id="6" name="内容占位符 5"/>
          <p:cNvPicPr>
            <a:picLocks noChangeAspect="1"/>
          </p:cNvPicPr>
          <p:nvPr>
            <p:ph idx="1"/>
          </p:nvPr>
        </p:nvPicPr>
        <p:blipFill>
          <a:blip r:embed="rId1"/>
          <a:stretch>
            <a:fillRect/>
          </a:stretch>
        </p:blipFill>
        <p:spPr>
          <a:xfrm>
            <a:off x="1351915" y="1530350"/>
            <a:ext cx="9488805" cy="3797935"/>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U-Net</a:t>
            </a:r>
            <a:endParaRPr lang="en-US" altLang="zh-CN"/>
          </a:p>
        </p:txBody>
      </p:sp>
      <p:pic>
        <p:nvPicPr>
          <p:cNvPr id="4" name="内容占位符 3"/>
          <p:cNvPicPr>
            <a:picLocks noChangeAspect="1"/>
          </p:cNvPicPr>
          <p:nvPr>
            <p:ph idx="1"/>
          </p:nvPr>
        </p:nvPicPr>
        <p:blipFill>
          <a:blip r:embed="rId1"/>
          <a:stretch>
            <a:fillRect/>
          </a:stretch>
        </p:blipFill>
        <p:spPr>
          <a:xfrm>
            <a:off x="669925" y="1755775"/>
            <a:ext cx="10852150" cy="37814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Architecture</a:t>
            </a:r>
            <a:endParaRPr lang="en-US" altLang="zh-CN"/>
          </a:p>
        </p:txBody>
      </p:sp>
      <p:pic>
        <p:nvPicPr>
          <p:cNvPr id="4" name="内容占位符 3"/>
          <p:cNvPicPr>
            <a:picLocks noChangeAspect="1"/>
          </p:cNvPicPr>
          <p:nvPr>
            <p:ph idx="1"/>
          </p:nvPr>
        </p:nvPicPr>
        <p:blipFill>
          <a:blip r:embed="rId1"/>
          <a:stretch>
            <a:fillRect/>
          </a:stretch>
        </p:blipFill>
        <p:spPr>
          <a:xfrm>
            <a:off x="2000250" y="885190"/>
            <a:ext cx="7910830" cy="538861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t>损失函数</a:t>
            </a:r>
          </a:p>
        </p:txBody>
      </p:sp>
      <p:pic>
        <p:nvPicPr>
          <p:cNvPr id="4" name="334E55B0-647D-440b-865C-3EC943EB4CBC-1" descr="wpsoffice"/>
          <p:cNvPicPr>
            <a:picLocks noChangeAspect="1"/>
          </p:cNvPicPr>
          <p:nvPr/>
        </p:nvPicPr>
        <p:blipFill>
          <a:blip r:embed="rId1"/>
          <a:stretch>
            <a:fillRect/>
          </a:stretch>
        </p:blipFill>
        <p:spPr>
          <a:xfrm>
            <a:off x="4234815" y="1422400"/>
            <a:ext cx="3723640" cy="704850"/>
          </a:xfrm>
          <a:prstGeom prst="rect">
            <a:avLst/>
          </a:prstGeom>
        </p:spPr>
      </p:pic>
      <p:pic>
        <p:nvPicPr>
          <p:cNvPr id="5" name="334E55B0-647D-440b-865C-3EC943EB4CBC-2" descr="wpsoffice"/>
          <p:cNvPicPr>
            <a:picLocks noChangeAspect="1"/>
          </p:cNvPicPr>
          <p:nvPr/>
        </p:nvPicPr>
        <p:blipFill>
          <a:blip r:embed="rId2"/>
          <a:stretch>
            <a:fillRect/>
          </a:stretch>
        </p:blipFill>
        <p:spPr>
          <a:xfrm>
            <a:off x="798830" y="3065145"/>
            <a:ext cx="4365625" cy="727710"/>
          </a:xfrm>
          <a:prstGeom prst="rect">
            <a:avLst/>
          </a:prstGeom>
        </p:spPr>
      </p:pic>
      <p:pic>
        <p:nvPicPr>
          <p:cNvPr id="6" name="334E55B0-647D-440b-865C-3EC943EB4CBC-3" descr="wpsoffice"/>
          <p:cNvPicPr>
            <a:picLocks noChangeAspect="1"/>
          </p:cNvPicPr>
          <p:nvPr/>
        </p:nvPicPr>
        <p:blipFill>
          <a:blip r:embed="rId3"/>
          <a:stretch>
            <a:fillRect/>
          </a:stretch>
        </p:blipFill>
        <p:spPr>
          <a:xfrm>
            <a:off x="6593205" y="3075305"/>
            <a:ext cx="4813300" cy="706755"/>
          </a:xfrm>
          <a:prstGeom prst="rect">
            <a:avLst/>
          </a:prstGeom>
        </p:spPr>
      </p:pic>
      <p:sp>
        <p:nvSpPr>
          <p:cNvPr id="8" name="文本框 7"/>
          <p:cNvSpPr txBox="1"/>
          <p:nvPr/>
        </p:nvSpPr>
        <p:spPr>
          <a:xfrm>
            <a:off x="6280150" y="4291965"/>
            <a:ext cx="5439410" cy="645160"/>
          </a:xfrm>
          <a:prstGeom prst="rect">
            <a:avLst/>
          </a:prstGeom>
          <a:noFill/>
        </p:spPr>
        <p:txBody>
          <a:bodyPr wrap="square" rtlCol="0">
            <a:spAutoFit/>
          </a:bodyPr>
          <a:p>
            <a:pPr algn="l"/>
            <a:r>
              <a:rPr lang="zh-CN" altLang="en-US"/>
              <a:t>d 1 表示此像素点到离他最近的cell的边界的距离，</a:t>
            </a:r>
            <a:endParaRPr lang="zh-CN" altLang="en-US"/>
          </a:p>
          <a:p>
            <a:pPr algn="l"/>
            <a:r>
              <a:rPr lang="zh-CN" altLang="en-US"/>
              <a:t>d 2 表示此像素点到离他第二近的cell的边界的距离。</a:t>
            </a:r>
            <a:endParaRPr lang="zh-CN" altLang="en-US"/>
          </a:p>
        </p:txBody>
      </p:sp>
      <p:sp>
        <p:nvSpPr>
          <p:cNvPr id="9" name="文本框 8"/>
          <p:cNvSpPr txBox="1"/>
          <p:nvPr/>
        </p:nvSpPr>
        <p:spPr>
          <a:xfrm>
            <a:off x="433070" y="4430395"/>
            <a:ext cx="5097780" cy="368300"/>
          </a:xfrm>
          <a:prstGeom prst="rect">
            <a:avLst/>
          </a:prstGeom>
          <a:noFill/>
        </p:spPr>
        <p:txBody>
          <a:bodyPr wrap="none" rtlCol="0">
            <a:spAutoFit/>
          </a:bodyPr>
          <a:p>
            <a:pPr algn="l"/>
            <a:r>
              <a:rPr lang="en-US" altLang="zh-CN">
                <a:sym typeface="+mn-ea"/>
              </a:rPr>
              <a:t>ak(x) </a:t>
            </a:r>
            <a:r>
              <a:rPr lang="zh-CN" altLang="en-US">
                <a:sym typeface="+mn-ea"/>
              </a:rPr>
              <a:t>表示在像素位置x处的特征通道k中的激活值</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视网膜分割</a:t>
            </a:r>
            <a:endParaRPr lang="zh-CN" altLang="en-US"/>
          </a:p>
        </p:txBody>
      </p:sp>
      <p:pic>
        <p:nvPicPr>
          <p:cNvPr id="4" name="内容占位符 3"/>
          <p:cNvPicPr>
            <a:picLocks noChangeAspect="1"/>
          </p:cNvPicPr>
          <p:nvPr>
            <p:ph idx="1"/>
          </p:nvPr>
        </p:nvPicPr>
        <p:blipFill>
          <a:blip r:embed="rId1"/>
          <a:stretch>
            <a:fillRect/>
          </a:stretch>
        </p:blipFill>
        <p:spPr>
          <a:xfrm>
            <a:off x="1872615" y="1455420"/>
            <a:ext cx="8445500" cy="43815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卫星图像分割</a:t>
            </a:r>
            <a:endParaRPr lang="zh-CN" altLang="en-US"/>
          </a:p>
        </p:txBody>
      </p:sp>
      <p:pic>
        <p:nvPicPr>
          <p:cNvPr id="4" name="内容占位符 3"/>
          <p:cNvPicPr>
            <a:picLocks noChangeAspect="1"/>
          </p:cNvPicPr>
          <p:nvPr>
            <p:ph idx="1"/>
          </p:nvPr>
        </p:nvPicPr>
        <p:blipFill>
          <a:blip r:embed="rId1"/>
          <a:stretch>
            <a:fillRect/>
          </a:stretch>
        </p:blipFill>
        <p:spPr>
          <a:xfrm>
            <a:off x="669925" y="1433195"/>
            <a:ext cx="10852150" cy="44259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代码</a:t>
            </a:r>
            <a:endParaRPr lang="zh-CN" altLang="en-US"/>
          </a:p>
        </p:txBody>
      </p:sp>
      <p:sp>
        <p:nvSpPr>
          <p:cNvPr id="3" name="内容占位符 2"/>
          <p:cNvSpPr>
            <a:spLocks noGrp="1"/>
          </p:cNvSpPr>
          <p:nvPr>
            <p:ph idx="1"/>
          </p:nvPr>
        </p:nvSpPr>
        <p:spPr/>
        <p:txBody>
          <a:bodyPr/>
          <a:p>
            <a:r>
              <a:rPr lang="zh-CN" altLang="en-US" sz="1000"/>
              <a:t>def get_unet():</a:t>
            </a:r>
            <a:endParaRPr lang="zh-CN" altLang="en-US" sz="1000"/>
          </a:p>
          <a:p>
            <a:r>
              <a:rPr lang="zh-CN" altLang="en-US" sz="1000"/>
              <a:t>    inputs = Input((img_rows, img_cols, 1))</a:t>
            </a:r>
            <a:endParaRPr lang="zh-CN" altLang="en-US" sz="1000"/>
          </a:p>
          <a:p>
            <a:r>
              <a:rPr lang="zh-CN" altLang="en-US" sz="1000"/>
              <a:t>    conv1 = Conv2D(32, (3, 3), activation='relu', padding='same')(inputs)</a:t>
            </a:r>
            <a:endParaRPr lang="zh-CN" altLang="en-US" sz="1000"/>
          </a:p>
          <a:p>
            <a:r>
              <a:rPr lang="zh-CN" altLang="en-US" sz="1000"/>
              <a:t>    conv1 = Conv2D(32, (3, 3), activation='relu', padding='same')(conv1)</a:t>
            </a:r>
            <a:endParaRPr lang="zh-CN" altLang="en-US" sz="1000"/>
          </a:p>
          <a:p>
            <a:r>
              <a:rPr lang="zh-CN" altLang="en-US" sz="1000"/>
              <a:t>    pool1 = MaxPooling2D(pool_size=(2, 2))(conv1)</a:t>
            </a:r>
            <a:endParaRPr lang="zh-CN" altLang="en-US" sz="1000"/>
          </a:p>
          <a:p>
            <a:r>
              <a:rPr lang="zh-CN" altLang="en-US" sz="1000"/>
              <a:t>    </a:t>
            </a:r>
            <a:r>
              <a:rPr lang="en-US" altLang="zh-CN" sz="1000"/>
              <a:t>......</a:t>
            </a:r>
            <a:endParaRPr lang="zh-CN" altLang="en-US" sz="1000"/>
          </a:p>
          <a:p>
            <a:r>
              <a:rPr lang="zh-CN" altLang="en-US" sz="1000"/>
              <a:t>    up6 = concatenate([Conv2DTranspose(256, (2, 2), strides=(2, 2), padding='same')(conv5), conv4], axis=3)</a:t>
            </a:r>
            <a:endParaRPr lang="zh-CN" altLang="en-US" sz="1000"/>
          </a:p>
          <a:p>
            <a:r>
              <a:rPr lang="zh-CN" altLang="en-US" sz="1000"/>
              <a:t>    conv6 = Conv2D(256, (3, 3), activation='relu', padding='same')(up6)</a:t>
            </a:r>
            <a:endParaRPr lang="zh-CN" altLang="en-US" sz="1000"/>
          </a:p>
          <a:p>
            <a:r>
              <a:rPr lang="zh-CN" altLang="en-US" sz="1000"/>
              <a:t>    conv6 = Conv2D(256, (3, 3), activation='relu', padding='same')(conv6)</a:t>
            </a:r>
            <a:endParaRPr lang="zh-CN" altLang="en-US" sz="1000"/>
          </a:p>
          <a:p>
            <a:r>
              <a:rPr lang="zh-CN" altLang="en-US" sz="1000"/>
              <a:t>    </a:t>
            </a:r>
            <a:r>
              <a:rPr lang="en-US" altLang="zh-CN" sz="1000"/>
              <a:t>......</a:t>
            </a:r>
            <a:endParaRPr lang="zh-CN" altLang="en-US" sz="1000"/>
          </a:p>
          <a:p>
            <a:r>
              <a:rPr lang="zh-CN" altLang="en-US" sz="1000"/>
              <a:t>    conv10 = Conv2D(1, (1, 1), activation='sigmoid')(conv9)</a:t>
            </a:r>
            <a:endParaRPr lang="zh-CN" altLang="en-US" sz="1000"/>
          </a:p>
          <a:p>
            <a:pPr lvl="1"/>
            <a:endParaRPr lang="zh-CN" altLang="en-US" sz="1000"/>
          </a:p>
          <a:p>
            <a:r>
              <a:rPr lang="zh-CN" altLang="en-US" sz="1000"/>
              <a:t>    model = Model(inputs=[inputs], outputs=[conv10])</a:t>
            </a:r>
            <a:endParaRPr lang="zh-CN" altLang="en-US" sz="1000"/>
          </a:p>
          <a:p>
            <a:endParaRPr lang="zh-CN" altLang="en-US" sz="1000"/>
          </a:p>
          <a:p>
            <a:r>
              <a:rPr lang="zh-CN" altLang="en-US" sz="1000"/>
              <a:t>    model.compile(optimizer=Adam(lr=1e-5),loss=dice_coef_loss, metrics=[dice_coef])</a:t>
            </a:r>
            <a:endParaRPr lang="zh-CN" altLang="en-US" sz="1000"/>
          </a:p>
          <a:p>
            <a:endParaRPr lang="zh-CN" altLang="en-US" sz="1000"/>
          </a:p>
          <a:p>
            <a:r>
              <a:rPr lang="zh-CN" altLang="en-US" sz="1000"/>
              <a:t>    return model</a:t>
            </a:r>
            <a:endParaRPr lang="zh-CN" altLang="en-US" sz="10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564089" y="3881120"/>
            <a:ext cx="5062649" cy="852175"/>
          </a:xfrm>
        </p:spPr>
        <p:txBody>
          <a:bodyPr/>
          <a:p>
            <a:r>
              <a:rPr lang="en-US" altLang="zh-CN"/>
              <a:t>  </a:t>
            </a:r>
            <a:r>
              <a:rPr lang="zh-CN" altLang="en-US"/>
              <a:t>谢谢大家！</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205990" y="1480820"/>
            <a:ext cx="4443730" cy="755015"/>
          </a:xfrm>
        </p:spPr>
        <p:txBody>
          <a:bodyPr/>
          <a:p>
            <a:r>
              <a:rPr sz="4000">
                <a:solidFill>
                  <a:schemeClr val="accent1"/>
                </a:solidFill>
                <a:effectLst>
                  <a:outerShdw blurRad="38100" dist="25400" dir="5400000" algn="ctr" rotWithShape="0">
                    <a:srgbClr val="6E747A">
                      <a:alpha val="43000"/>
                    </a:srgbClr>
                  </a:outerShdw>
                </a:effectLst>
              </a:rPr>
              <a:t>什么是图像分割？</a:t>
            </a:r>
            <a:endParaRPr sz="4000">
              <a:solidFill>
                <a:schemeClr val="accent1"/>
              </a:solidFill>
              <a:effectLst>
                <a:outerShdw blurRad="38100" dist="25400" dir="5400000" algn="ctr" rotWithShape="0">
                  <a:srgbClr val="6E747A">
                    <a:alpha val="43000"/>
                  </a:srgbClr>
                </a:outerShdw>
              </a:effectLst>
            </a:endParaRPr>
          </a:p>
        </p:txBody>
      </p:sp>
      <p:sp>
        <p:nvSpPr>
          <p:cNvPr id="3" name="文本框 2"/>
          <p:cNvSpPr txBox="1"/>
          <p:nvPr/>
        </p:nvSpPr>
        <p:spPr>
          <a:xfrm>
            <a:off x="4739640" y="3703320"/>
            <a:ext cx="5669280" cy="368300"/>
          </a:xfrm>
          <a:prstGeom prst="rect">
            <a:avLst/>
          </a:prstGeom>
          <a:noFill/>
        </p:spPr>
        <p:txBody>
          <a:bodyPr wrap="none" rtlCol="0">
            <a:spAutoFit/>
          </a:bodyPr>
          <a:p>
            <a:r>
              <a:rPr lang="zh-CN" altLang="en-US"/>
              <a:t>图像分割是预测图像中每一个像素所属的类别或者物体</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图像分割算法</a:t>
            </a:r>
            <a:endParaRPr lang="zh-CN" altLang="en-US"/>
          </a:p>
        </p:txBody>
      </p:sp>
      <p:sp>
        <p:nvSpPr>
          <p:cNvPr id="3" name="文本框 2"/>
          <p:cNvSpPr txBox="1"/>
          <p:nvPr/>
        </p:nvSpPr>
        <p:spPr>
          <a:xfrm>
            <a:off x="867410" y="1715135"/>
            <a:ext cx="1097280" cy="368300"/>
          </a:xfrm>
          <a:prstGeom prst="rect">
            <a:avLst/>
          </a:prstGeom>
          <a:noFill/>
        </p:spPr>
        <p:txBody>
          <a:bodyPr wrap="none" rtlCol="0">
            <a:spAutoFit/>
          </a:bodyPr>
          <a:p>
            <a:r>
              <a:rPr lang="zh-CN" altLang="en-US"/>
              <a:t>语义分割</a:t>
            </a:r>
            <a:endParaRPr lang="zh-CN" altLang="en-US"/>
          </a:p>
        </p:txBody>
      </p:sp>
      <p:sp>
        <p:nvSpPr>
          <p:cNvPr id="9" name="文本框 8"/>
          <p:cNvSpPr txBox="1"/>
          <p:nvPr/>
        </p:nvSpPr>
        <p:spPr>
          <a:xfrm>
            <a:off x="6544945" y="1715135"/>
            <a:ext cx="1097280" cy="368300"/>
          </a:xfrm>
          <a:prstGeom prst="rect">
            <a:avLst/>
          </a:prstGeom>
          <a:noFill/>
        </p:spPr>
        <p:txBody>
          <a:bodyPr wrap="none" rtlCol="0">
            <a:spAutoFit/>
          </a:bodyPr>
          <a:p>
            <a:r>
              <a:rPr lang="zh-CN" altLang="en-US"/>
              <a:t>实例分割</a:t>
            </a:r>
            <a:endParaRPr lang="zh-CN" altLang="en-US"/>
          </a:p>
        </p:txBody>
      </p:sp>
      <p:pic>
        <p:nvPicPr>
          <p:cNvPr id="12" name="图片 11"/>
          <p:cNvPicPr>
            <a:picLocks noChangeAspect="1"/>
          </p:cNvPicPr>
          <p:nvPr/>
        </p:nvPicPr>
        <p:blipFill>
          <a:blip r:embed="rId1"/>
          <a:stretch>
            <a:fillRect/>
          </a:stretch>
        </p:blipFill>
        <p:spPr>
          <a:xfrm>
            <a:off x="1626235" y="2570480"/>
            <a:ext cx="2705735" cy="2174240"/>
          </a:xfrm>
          <a:prstGeom prst="rect">
            <a:avLst/>
          </a:prstGeom>
        </p:spPr>
      </p:pic>
      <p:pic>
        <p:nvPicPr>
          <p:cNvPr id="13" name="图片 12"/>
          <p:cNvPicPr>
            <a:picLocks noChangeAspect="1"/>
          </p:cNvPicPr>
          <p:nvPr/>
        </p:nvPicPr>
        <p:blipFill>
          <a:blip r:embed="rId2"/>
          <a:stretch>
            <a:fillRect/>
          </a:stretch>
        </p:blipFill>
        <p:spPr>
          <a:xfrm>
            <a:off x="6503035" y="2570480"/>
            <a:ext cx="5063490" cy="240665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patch </a:t>
            </a:r>
            <a:r>
              <a:t>分割</a:t>
            </a:r>
          </a:p>
        </p:txBody>
      </p:sp>
      <p:sp>
        <p:nvSpPr>
          <p:cNvPr id="5" name="内容占位符 4"/>
          <p:cNvSpPr/>
          <p:nvPr>
            <p:ph idx="1"/>
          </p:nvPr>
        </p:nvSpPr>
        <p:spPr/>
        <p:txBody>
          <a:bodyPr/>
          <a:p>
            <a:endParaRPr>
              <a:sym typeface="+mn-ea"/>
            </a:endParaRPr>
          </a:p>
          <a:p>
            <a:r>
              <a:rPr>
                <a:sym typeface="+mn-ea"/>
              </a:rPr>
              <a:t>传统的基于</a:t>
            </a:r>
            <a:r>
              <a:rPr lang="en-US" altLang="zh-CN">
                <a:sym typeface="+mn-ea"/>
              </a:rPr>
              <a:t>CNN</a:t>
            </a:r>
            <a:r>
              <a:rPr>
                <a:sym typeface="+mn-ea"/>
              </a:rPr>
              <a:t>的分割方法，为了对一个像素进行分类，会把该像素周围的一个图像块也就是</a:t>
            </a:r>
            <a:r>
              <a:rPr lang="en-US" altLang="zh-CN">
                <a:sym typeface="+mn-ea"/>
              </a:rPr>
              <a:t>patch </a:t>
            </a:r>
            <a:r>
              <a:rPr>
                <a:sym typeface="+mn-ea"/>
              </a:rPr>
              <a:t>作为</a:t>
            </a:r>
            <a:r>
              <a:rPr lang="en-US" altLang="zh-CN">
                <a:sym typeface="+mn-ea"/>
              </a:rPr>
              <a:t>CNN</a:t>
            </a:r>
            <a:r>
              <a:rPr>
                <a:sym typeface="+mn-ea"/>
              </a:rPr>
              <a:t>的输入，用于训练与预测，这种方法有几个缺点：</a:t>
            </a:r>
            <a:endParaRPr lang="zh-CN" altLang="en-US"/>
          </a:p>
          <a:p>
            <a:endParaRPr lang="zh-CN" altLang="en-US"/>
          </a:p>
          <a:p>
            <a:endParaRPr lang="zh-CN" altLang="en-US"/>
          </a:p>
          <a:p>
            <a:endParaRPr lang="zh-CN" altLang="en-US"/>
          </a:p>
          <a:p>
            <a:pPr lvl="1"/>
            <a:r>
              <a:rPr lang="en-US" altLang="zh-CN">
                <a:sym typeface="+mn-ea"/>
              </a:rPr>
              <a:t>1. </a:t>
            </a:r>
            <a:r>
              <a:rPr>
                <a:sym typeface="+mn-ea"/>
              </a:rPr>
              <a:t>存储开销大</a:t>
            </a:r>
            <a:endParaRPr lang="zh-CN" altLang="en-US"/>
          </a:p>
          <a:p>
            <a:pPr lvl="1"/>
            <a:r>
              <a:rPr lang="en-US" altLang="zh-CN">
                <a:sym typeface="+mn-ea"/>
              </a:rPr>
              <a:t>2. </a:t>
            </a:r>
            <a:r>
              <a:rPr>
                <a:sym typeface="+mn-ea"/>
              </a:rPr>
              <a:t>效率低</a:t>
            </a:r>
            <a:endParaRPr lang="zh-CN" altLang="en-US"/>
          </a:p>
          <a:p>
            <a:pPr lvl="1"/>
            <a:r>
              <a:rPr lang="en-US" altLang="zh-CN">
                <a:sym typeface="+mn-ea"/>
              </a:rPr>
              <a:t>3. </a:t>
            </a:r>
            <a:r>
              <a:rPr>
                <a:sym typeface="+mn-ea"/>
              </a:rPr>
              <a:t>定位准确性和获取上下文信息不可兼得</a:t>
            </a:r>
            <a:endParaRPr lang="zh-CN" altLang="en-US"/>
          </a:p>
        </p:txBody>
      </p:sp>
      <p:sp>
        <p:nvSpPr>
          <p:cNvPr id="14" name="标题 1"/>
          <p:cNvSpPr>
            <a:spLocks noGrp="1"/>
          </p:cNvSpPr>
          <p:nvPr/>
        </p:nvSpPr>
        <p:spPr>
          <a:xfrm>
            <a:off x="8598535" y="4243705"/>
            <a:ext cx="1588770" cy="755015"/>
          </a:xfrm>
          <a:prstGeom prst="rect">
            <a:avLst/>
          </a:prstGeom>
        </p:spPr>
        <p:txBody>
          <a:bodyPr vert="horz" lIns="101600" tIns="38100" rIns="76200" bIns="38100" rtlCol="0" anchor="t" anchorCtr="0">
            <a:noAutofit/>
          </a:bodyPr>
          <a:lstStyle>
            <a:lvl1pPr marL="0" marR="0" algn="l" defTabSz="914400" rtl="0" eaLnBrk="1" fontAlgn="auto" latinLnBrk="0" hangingPunct="1">
              <a:lnSpc>
                <a:spcPct val="100000"/>
              </a:lnSpc>
              <a:spcBef>
                <a:spcPct val="0"/>
              </a:spcBef>
              <a:buNone/>
              <a:defRPr kumimoji="0" lang="zh-CN" altLang="en-US" sz="2400" b="1" i="0" u="none" strike="noStrike" kern="1200" cap="none" spc="200" normalizeH="0" baseline="0" noProof="1" dirty="0">
                <a:solidFill>
                  <a:schemeClr val="tx1"/>
                </a:solidFill>
                <a:uFillTx/>
                <a:latin typeface="微软雅黑" charset="-122"/>
                <a:ea typeface="微软雅黑" charset="-122"/>
                <a:cs typeface="+mj-cs"/>
                <a:sym typeface="+mn-ea"/>
              </a:defRPr>
            </a:lvl1pPr>
          </a:lstStyle>
          <a:p>
            <a:r>
              <a:rPr lang="en-US" altLang="zh-CN" sz="4000">
                <a:solidFill>
                  <a:schemeClr val="accent1"/>
                </a:solidFill>
                <a:effectLst>
                  <a:outerShdw blurRad="38100" dist="25400" dir="5400000" algn="ctr" rotWithShape="0">
                    <a:srgbClr val="6E747A">
                      <a:alpha val="43000"/>
                    </a:srgbClr>
                  </a:outerShdw>
                </a:effectLst>
              </a:rPr>
              <a:t>FCN</a:t>
            </a:r>
            <a:endParaRPr lang="en-US" altLang="zh-CN" sz="4000">
              <a:solidFill>
                <a:schemeClr val="accent1"/>
              </a:solidFill>
              <a:effectLst>
                <a:outerShdw blurRad="38100" dist="25400" dir="5400000" algn="ctr" rotWithShape="0">
                  <a:srgbClr val="6E747A">
                    <a:alpha val="43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t>全卷积网络</a:t>
            </a:r>
            <a:endParaRPr lang="zh-CN" altLang="en-US"/>
          </a:p>
        </p:txBody>
      </p:sp>
      <p:pic>
        <p:nvPicPr>
          <p:cNvPr id="5" name="内容占位符 4"/>
          <p:cNvPicPr>
            <a:picLocks noChangeAspect="1"/>
          </p:cNvPicPr>
          <p:nvPr>
            <p:ph idx="1"/>
          </p:nvPr>
        </p:nvPicPr>
        <p:blipFill>
          <a:blip r:embed="rId1"/>
          <a:stretch>
            <a:fillRect/>
          </a:stretch>
        </p:blipFill>
        <p:spPr>
          <a:xfrm>
            <a:off x="1844675" y="2230120"/>
            <a:ext cx="2417445" cy="2397760"/>
          </a:xfrm>
          <a:prstGeom prst="rect">
            <a:avLst/>
          </a:prstGeom>
        </p:spPr>
      </p:pic>
      <p:pic>
        <p:nvPicPr>
          <p:cNvPr id="6" name="图片 5"/>
          <p:cNvPicPr>
            <a:picLocks noChangeAspect="1"/>
          </p:cNvPicPr>
          <p:nvPr/>
        </p:nvPicPr>
        <p:blipFill>
          <a:blip r:embed="rId2"/>
          <a:stretch>
            <a:fillRect/>
          </a:stretch>
        </p:blipFill>
        <p:spPr>
          <a:xfrm>
            <a:off x="6276340" y="2133600"/>
            <a:ext cx="4461510" cy="25908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例子</a:t>
            </a:r>
            <a:endParaRPr lang="en-US" altLang="zh-CN"/>
          </a:p>
        </p:txBody>
      </p:sp>
      <p:pic>
        <p:nvPicPr>
          <p:cNvPr id="3" name="图片 2"/>
          <p:cNvPicPr>
            <a:picLocks noChangeAspect="1"/>
          </p:cNvPicPr>
          <p:nvPr/>
        </p:nvPicPr>
        <p:blipFill>
          <a:blip r:embed="rId1"/>
          <a:stretch>
            <a:fillRect/>
          </a:stretch>
        </p:blipFill>
        <p:spPr>
          <a:xfrm>
            <a:off x="2858135" y="1635760"/>
            <a:ext cx="6475730" cy="35864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t>全卷积网络</a:t>
            </a:r>
            <a:endParaRPr lang="zh-CN" altLang="en-US"/>
          </a:p>
        </p:txBody>
      </p:sp>
      <p:pic>
        <p:nvPicPr>
          <p:cNvPr id="2" name="图片 1"/>
          <p:cNvPicPr>
            <a:picLocks noChangeAspect="1"/>
          </p:cNvPicPr>
          <p:nvPr/>
        </p:nvPicPr>
        <p:blipFill>
          <a:blip r:embed="rId1"/>
          <a:stretch>
            <a:fillRect/>
          </a:stretch>
        </p:blipFill>
        <p:spPr>
          <a:xfrm>
            <a:off x="2211705" y="1564640"/>
            <a:ext cx="7768590" cy="372872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t>全连接层和卷积层相互转化</a:t>
            </a:r>
            <a:endParaRPr lang="zh-CN" altLang="en-US"/>
          </a:p>
        </p:txBody>
      </p:sp>
      <p:pic>
        <p:nvPicPr>
          <p:cNvPr id="2" name="图片 1"/>
          <p:cNvPicPr>
            <a:picLocks noChangeAspect="1"/>
          </p:cNvPicPr>
          <p:nvPr/>
        </p:nvPicPr>
        <p:blipFill>
          <a:blip r:embed="rId1"/>
          <a:stretch>
            <a:fillRect/>
          </a:stretch>
        </p:blipFill>
        <p:spPr>
          <a:xfrm>
            <a:off x="977900" y="1244600"/>
            <a:ext cx="4927600" cy="1245235"/>
          </a:xfrm>
          <a:prstGeom prst="rect">
            <a:avLst/>
          </a:prstGeom>
        </p:spPr>
      </p:pic>
      <p:pic>
        <p:nvPicPr>
          <p:cNvPr id="5" name="图片 4"/>
          <p:cNvPicPr>
            <a:picLocks noChangeAspect="1"/>
          </p:cNvPicPr>
          <p:nvPr/>
        </p:nvPicPr>
        <p:blipFill>
          <a:blip r:embed="rId2"/>
          <a:stretch>
            <a:fillRect/>
          </a:stretch>
        </p:blipFill>
        <p:spPr>
          <a:xfrm>
            <a:off x="6856095" y="1040130"/>
            <a:ext cx="4252595" cy="2686050"/>
          </a:xfrm>
          <a:prstGeom prst="rect">
            <a:avLst/>
          </a:prstGeom>
        </p:spPr>
      </p:pic>
      <p:pic>
        <p:nvPicPr>
          <p:cNvPr id="6" name="图片 5"/>
          <p:cNvPicPr>
            <a:picLocks noChangeAspect="1"/>
          </p:cNvPicPr>
          <p:nvPr/>
        </p:nvPicPr>
        <p:blipFill>
          <a:blip r:embed="rId3"/>
          <a:stretch>
            <a:fillRect/>
          </a:stretch>
        </p:blipFill>
        <p:spPr>
          <a:xfrm>
            <a:off x="6856095" y="4007485"/>
            <a:ext cx="4323080" cy="1456690"/>
          </a:xfrm>
          <a:prstGeom prst="rect">
            <a:avLst/>
          </a:prstGeom>
        </p:spPr>
      </p:pic>
      <p:pic>
        <p:nvPicPr>
          <p:cNvPr id="4" name="图片 3"/>
          <p:cNvPicPr>
            <a:picLocks noChangeAspect="1"/>
          </p:cNvPicPr>
          <p:nvPr/>
        </p:nvPicPr>
        <p:blipFill>
          <a:blip r:embed="rId4"/>
          <a:stretch>
            <a:fillRect/>
          </a:stretch>
        </p:blipFill>
        <p:spPr>
          <a:xfrm>
            <a:off x="2153285" y="5563870"/>
            <a:ext cx="5267325" cy="898525"/>
          </a:xfrm>
          <a:prstGeom prst="rect">
            <a:avLst/>
          </a:prstGeom>
        </p:spPr>
      </p:pic>
      <p:sp>
        <p:nvSpPr>
          <p:cNvPr id="7" name="文本框 6"/>
          <p:cNvSpPr txBox="1"/>
          <p:nvPr/>
        </p:nvSpPr>
        <p:spPr>
          <a:xfrm>
            <a:off x="810260" y="3310255"/>
            <a:ext cx="2011680" cy="368300"/>
          </a:xfrm>
          <a:prstGeom prst="rect">
            <a:avLst/>
          </a:prstGeom>
          <a:noFill/>
        </p:spPr>
        <p:txBody>
          <a:bodyPr wrap="none" rtlCol="0">
            <a:spAutoFit/>
          </a:bodyPr>
          <a:p>
            <a:r>
              <a:rPr lang="zh-CN" altLang="en-US"/>
              <a:t>卷积层</a:t>
            </a:r>
            <a:r>
              <a:rPr lang="en-US" altLang="zh-CN"/>
              <a:t>→</a:t>
            </a:r>
            <a:r>
              <a:rPr lang="zh-CN" altLang="en-US"/>
              <a:t>全连接层</a:t>
            </a:r>
            <a:endParaRPr lang="zh-CN" altLang="en-US"/>
          </a:p>
        </p:txBody>
      </p:sp>
      <p:graphicFrame>
        <p:nvGraphicFramePr>
          <p:cNvPr id="8" name="表格 7"/>
          <p:cNvGraphicFramePr/>
          <p:nvPr/>
        </p:nvGraphicFramePr>
        <p:xfrm>
          <a:off x="977900" y="4184650"/>
          <a:ext cx="1175385" cy="1102995"/>
        </p:xfrm>
        <a:graphic>
          <a:graphicData uri="http://schemas.openxmlformats.org/drawingml/2006/table">
            <a:tbl>
              <a:tblPr firstRow="1" bandRow="1">
                <a:tableStyleId>{5C22544A-7EE6-4342-B048-85BDC9FD1C3A}</a:tableStyleId>
              </a:tblPr>
              <a:tblGrid>
                <a:gridCol w="391795"/>
                <a:gridCol w="391795"/>
                <a:gridCol w="391795"/>
              </a:tblGrid>
              <a:tr h="371475">
                <a:tc>
                  <a:txBody>
                    <a:bodyPr/>
                    <a:p>
                      <a:pPr>
                        <a:buNone/>
                      </a:pPr>
                      <a:endParaRPr lang="en-US" altLang="zh-CN" b="0">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bg1"/>
                    </a:solidFill>
                  </a:tcPr>
                </a:tc>
                <a:tc>
                  <a:txBody>
                    <a:bodyPr/>
                    <a:p>
                      <a:pPr>
                        <a:buNone/>
                      </a:pPr>
                      <a:endParaRPr lang="zh-CN" altLang="en-US" b="0">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bg1"/>
                    </a:solidFill>
                  </a:tcPr>
                </a:tc>
                <a:tc>
                  <a:txBody>
                    <a:bodyPr/>
                    <a:p>
                      <a:pPr>
                        <a:buNone/>
                      </a:pPr>
                      <a:endParaRPr lang="en-US" altLang="zh-CN" b="0">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bg1"/>
                    </a:solidFill>
                  </a:tcPr>
                </a:tc>
              </a:tr>
              <a:tr h="365760">
                <a:tc>
                  <a:txBody>
                    <a:bodyPr/>
                    <a:p>
                      <a:pPr>
                        <a:buNone/>
                      </a:pPr>
                      <a:endParaRPr lang="zh-CN" altLang="en-US" b="0">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bg1"/>
                    </a:solidFill>
                  </a:tcPr>
                </a:tc>
                <a:tc>
                  <a:txBody>
                    <a:bodyPr/>
                    <a:p>
                      <a:pPr>
                        <a:buNone/>
                      </a:pPr>
                      <a:endParaRPr lang="zh-CN" altLang="en-US" b="0">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bg1"/>
                    </a:solidFill>
                  </a:tcPr>
                </a:tc>
                <a:tc>
                  <a:txBody>
                    <a:bodyPr/>
                    <a:p>
                      <a:pPr>
                        <a:buNone/>
                      </a:pPr>
                      <a:endParaRPr lang="zh-CN" altLang="en-US" b="0">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r h="365760">
                <a:tc>
                  <a:txBody>
                    <a:bodyPr/>
                    <a:p>
                      <a:pPr>
                        <a:buNone/>
                      </a:pPr>
                      <a:endParaRPr lang="zh-CN" altLang="en-US" b="0">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bg1"/>
                    </a:solidFill>
                  </a:tcPr>
                </a:tc>
                <a:tc>
                  <a:txBody>
                    <a:bodyPr/>
                    <a:p>
                      <a:pPr>
                        <a:buNone/>
                      </a:pPr>
                      <a:endParaRPr lang="zh-CN" altLang="en-US" b="0">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bg1"/>
                    </a:solidFill>
                  </a:tcPr>
                </a:tc>
                <a:tc>
                  <a:txBody>
                    <a:bodyPr/>
                    <a:p>
                      <a:pPr>
                        <a:buNone/>
                      </a:pPr>
                      <a:endParaRPr lang="zh-CN" altLang="en-US" b="0">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solidFill>
                      <a:schemeClr val="bg1"/>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lang="zh-CN" altLang="en-US"/>
              <a:t>反卷积</a:t>
            </a:r>
            <a:endParaRPr lang="zh-CN" altLang="en-US"/>
          </a:p>
        </p:txBody>
      </p:sp>
      <p:pic>
        <p:nvPicPr>
          <p:cNvPr id="7" name="图片 6"/>
          <p:cNvPicPr>
            <a:picLocks noChangeAspect="1"/>
          </p:cNvPicPr>
          <p:nvPr/>
        </p:nvPicPr>
        <p:blipFill>
          <a:blip r:embed="rId1"/>
          <a:stretch>
            <a:fillRect/>
          </a:stretch>
        </p:blipFill>
        <p:spPr>
          <a:xfrm>
            <a:off x="2063750" y="1146175"/>
            <a:ext cx="8064500" cy="4566285"/>
          </a:xfrm>
          <a:prstGeom prst="rect">
            <a:avLst/>
          </a:prstGeom>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1706"/>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1706"/>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74.xml><?xml version="1.0" encoding="utf-8"?>
<p:tagLst xmlns:p="http://schemas.openxmlformats.org/presentationml/2006/main">
  <p:tag name="KSO_WM_TEMPLATE_SUBCATEGORY" val="0"/>
  <p:tag name="KSO_WM_TAG_VERSION" val="1.0"/>
  <p:tag name="KSO_WM_BEAUTIFY_FLAG" val="#wm#"/>
  <p:tag name="KSO_WM_TEMPLATE_CATEGORY" val="custom"/>
  <p:tag name="KSO_WM_TEMPLATE_INDEX" val="20191706"/>
  <p:tag name="KSO_WM_TEMPLATE_THUMBS_INDEX"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1706"/>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1706"/>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7.xml><?xml version="1.0" encoding="utf-8"?>
<p:tagLst xmlns:p="http://schemas.openxmlformats.org/presentationml/2006/main">
  <p:tag name="KSO_WM_TEMPLATE_SUBCATEGORY" val="0"/>
  <p:tag name="KSO_WM_TAG_VERSION" val="1.0"/>
  <p:tag name="KSO_WM_BEAUTIFY_FLAG" val="#wm#"/>
  <p:tag name="KSO_WM_TEMPLATE_CATEGORY" val="custom"/>
  <p:tag name="KSO_WM_TEMPLATE_INDEX" val="20191706"/>
  <p:tag name="KSO_WM_TEMPLATE_THUMBS_INDEX" val="1"/>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1_Office 主题​​">
  <a:themeElements>
    <a:clrScheme name="20191706.">
      <a:dk1>
        <a:srgbClr val="000000"/>
      </a:dk1>
      <a:lt1>
        <a:srgbClr val="FFFFFF"/>
      </a:lt1>
      <a:dk2>
        <a:srgbClr val="1478FE"/>
      </a:dk2>
      <a:lt2>
        <a:srgbClr val="D7D7D7"/>
      </a:lt2>
      <a:accent1>
        <a:srgbClr val="1478FE"/>
      </a:accent1>
      <a:accent2>
        <a:srgbClr val="E4EEFC"/>
      </a:accent2>
      <a:accent3>
        <a:srgbClr val="F0F5FC"/>
      </a:accent3>
      <a:accent4>
        <a:srgbClr val="BFBFBF"/>
      </a:accent4>
      <a:accent5>
        <a:srgbClr val="BFBFBF"/>
      </a:accent5>
      <a:accent6>
        <a:srgbClr val="BFBFBF"/>
      </a:accent6>
      <a:hlink>
        <a:srgbClr val="BFBFBF"/>
      </a:hlink>
      <a:folHlink>
        <a:srgbClr val="BFBFBF"/>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20191706.">
      <a:dk1>
        <a:srgbClr val="000000"/>
      </a:dk1>
      <a:lt1>
        <a:srgbClr val="FFFFFF"/>
      </a:lt1>
      <a:dk2>
        <a:srgbClr val="1478FE"/>
      </a:dk2>
      <a:lt2>
        <a:srgbClr val="D7D7D7"/>
      </a:lt2>
      <a:accent1>
        <a:srgbClr val="1478FE"/>
      </a:accent1>
      <a:accent2>
        <a:srgbClr val="E4EEFC"/>
      </a:accent2>
      <a:accent3>
        <a:srgbClr val="F0F5FC"/>
      </a:accent3>
      <a:accent4>
        <a:srgbClr val="BFBFBF"/>
      </a:accent4>
      <a:accent5>
        <a:srgbClr val="BFBFBF"/>
      </a:accent5>
      <a:accent6>
        <a:srgbClr val="BFBFBF"/>
      </a:accent6>
      <a:hlink>
        <a:srgbClr val="BFBFBF"/>
      </a:hlink>
      <a:folHlink>
        <a:srgbClr val="BFBFBF"/>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334E55B0-647D-440b-865C-3EC943EB4CBC-1">
      <extobjdata type="334E55B0-647D-440b-865C-3EC943EB4CBC" data="ewogICAiSW1nU2V0dGluZ0pzb24iIDogIntcImRwaVwiOlwiNjAwXCIsXCJmb3JtYXRcIjpcIlBOR1wiLFwidHJhbnNwYXJlbnRcIjp0cnVlLFwiYXV0b1wiOmZhbHNlfSIsCiAgICJMYXRleCIgOiAiWEZzZ1JUMWNjM1Z0WDN0Y2JXRjBhR0ptZTNoOUlGeHBiaUJjVDIxbFoyRjlJSGNvWEcxaGRHaGlabnQ0ZlNrZ1hHeHZaeUJjYkdWbWRDaHdYM3RjWld4c0tGeHRZWFJvWW1aN2VIMHBmU2hjYldGMGFHSm1lM2g5S1Z4eWFXZG9kQ2tnWEYwPSIsCiAgICJMYXRleEltZ0Jhc2U2NCIgOiAiaVZCT1J3MEtHZ29BQUFBTlNVaEVVZ0FBQVljQUFBQktCQU1BQUFDaU1ZV1RBQUFBTUZCTVZFWC8vLzhBQUFBQUFBQUFBQUFBQUFBQUFBQUFBQUFBQUFBQUFBQUFBQUFBQUFBQUFBQUFBQUFBQUFBQUFBQUFBQUF2M2FCN0FBQUFEM1JTVGxNQU10M3ZJb2xFWm5hN3F4RE5tVlFWWVJ6VUFBQUFDWEJJV1hNQUFBN0VBQUFPeEFHVkt3NGJBQUFLbTBsRVFWUm9CZTBhWFloalYvbmN6SjJibjV0a2dncytWR2ppRDFKMmxabE85S0d1TnBHdEQxYld4SllxMVdMQytvY2laTmkraUxSTVlLQ2dGakxibHNMYWhlU2hJcnVMVEpnUmY3b0RTZFY5VUxZa3VHOHJ5d1RyZzRnNjQyYTN1elBkN2ZIN09mZm0vbVpuNmtvbk1CL2tuTy8zblBOOTU1enYzSE52aE5nRm1ESUFNcnN3M0U4cVprSEtxeFpjT2ZNN2NxbTFuMGE0bTdIVXBGeHc2Sm5mYWtyNXRvTXhFZWkwbE5mZEF6MHBiN2daRTBEMTVEWFBLTjhjZWhqL0F4bXR2MXZqZEg4UGxpVXBQZXBtYjdBSCsvR3FUNDBYajVPZUd5ZjB5TkpTdnVOaHhic2V4cnNtbzU2bHVwZUdrcDdZanJYZGtMTG9VZmlnaDFia2ZVNzJxMDRpREM4TndpUnV2dFp5MElraUVibzN0ZzRWSHhxUnN1dGhmczlETTJrY2NiSVBGWjFVQ0g0NGhPOWxuMmc3T05vbm1LZ3dVL3R3bm1FKzQxRHlvTHIwcFNQTm84TGtNVmNqVWVWUzZzeDhvRFl5cC84VEtuSUo5QWRkNUVrZWZhZkYzTTlXcm4zemtVZmVmMUs2K25kWkNMRW9aZFhEQ2lRZmNIUFBNaGw5M0p2ZFJtcWQ3Z2dmaDBYcUxtbGltVWc3Qkl1M2lHNFdYVnB1SWlIbFVUY25rSnJPdWRtZEFkUFJjQ2NhU3NWdDZLY2VjN05NM2czNnRtS3Y4SVRXM0ZvZWFsYmU5bkNDeUU3ZHpVM05NWjBPZHlMdnRnaWpUSTcwU0h5WjBSNHZLMUhZSXZyWVNDRUF5MHBaRG1CN1dDdXFTWXV0cTY3RG5VanZXTHJqNjRUM09hZFVKNFBHQWxXNlhLWjZuY3F3SWlibFcyRXltMi9lc1ZHRnZNaDF1Qk9KbTE2VFlMclQ5L0RqYzhRb2RhbUt5anJWbjZjeXRHaktZVHRVcUFSUm41K05Lb25DblpqYTVWRzN5QTJwanFDS2NWOHpQRU1wekR1dkNmRzVrVUlRdGliVmpBVUpGUys1NVJWbU9ZRGhUcFI4SnQ0bW1PNTUyUnJQZW9RM2VFU0MvQWRlSFIrdFNlbmRXejZkbVJ5d09zTThiSjltdnJBTUJIR0U4RHVoVlVFS3NJaGF1d0RNREtiTUYyNkkrREJQS1lselJZSWZwenVZZGtJZUlweXROMlRRU1pJKzh3b29QU2ZFMGtBSWl2djBVM0s3S3Bia1R4ZEFFT2ZaWmllZStkakhNOWppbzVmZStOWEZTNGdKc2RIQzhyZVhxc2JwTjlxSUJnUEgvWW1lZkZuRUN0cy9SNlVtcWNjNE1XemVFT1ozdDJ4YjdkczJGRzBtSXZIQW8rSmZBc0lTM1lZbzVZVFlyS09pV1lEZHM4cDVPOEVWT1hIb0paSCtETWlqZDhUNmRsdHQrWlUrbXB5S1gvOXhPM2tVMFdCSTh5cFlnOVBLbk0yUXpncFY2Z1NDaHp2bmNvZTFiMEhYMVNEY1VxMlRaY1RYdXlhc3hqaDBzWkVUUXVXN3JPeUtYcFdVVXJ4azBRa0RyYlBMOE1zSmJTaDBrb3RtR1dxdGxSb3VDSU9EU3Z3cVN5RWlSY0ppbk1RME9LMlNLbnRzREZDU3hzMGd4T3lXTUd2WTFOM0FjMHNsOWRRZ0NxdHhCdUlkYVFsUkdSQXpMWGVzektrNlJ5ZldjRkp3Q1RmN1FoVHFwQW05STVLcUpzRUJuY2VEZ3ZVTWxnUXZVem5Od1JDYnNyV3l3QUtPbUVGR0pvUk54S3NzR0Z2NmI2a3dkSkdFV2FodHdVRHFRcXlvWmhxeVYrYW1vaUFGUUNjcWM0aklOam5RYXlFYm9JQkRTbElZREZrRS9Fb2Zpby9DVDhGcUJwR0VDbjlNM3JZdXhvdDFGR2prUkJwUDRnaVFwSXo4VU9oNXI5cW9XWUpFWDFtR2Jxb1FZOVZHd2w1NGFlNFNuWmdGSmVoelFNSHY5ZEVXQUdpRTJoeGtma3djeWZwNWFNdVNnc1NnblJMbnZRVnhrc3RrQUJ1d2pJZ09VWUVJNGpHUmd1MVdCMkk4SEVOVkx6UzZNTDRGam9NMUUyS1dnZ3FxanBtZzNuVUkyVW9MSm1BQVFnU2FDUWhEQzRhTzQxa1M0TVFoRXFuaVoxaGJNeUVpZGlDZE0wSEhCS2poWk53RlZvTWVFY0FCRTRmOEdoaFhCdHdDbkNrVVA0Z3VtK0JNS0NmNm9uUlVHSmpXQ2RCL2dCNVVVOERVYjRxdUVCZUpwNHBTRVJCclQ0aXMvZURRSUV2ZUUzUk1nTnF6eWlZME8wRlBaYVhqcUV3SVgzb0lERGdxaFBWWWZleGg2NWxYZFk1T0ZMcWdvY2tGa1hpbytJMVhBQ2VnalEwZXRtRkpnY09wTGEwdkROZWpTS1FQaWpHMXNmWDhKdTVoQkk0WTlTM2dtRUF3MVgxUEdQKzJJVU1TdTBnNFVxRE5OTUNCR0NiUEhQeDRoaUdURnhjbGRnMkRHcDBURzNOQVIySFNIbzJlL1RvSnNhQVVLd3h3a3BKMHB4VXZDcnlWekF3TFpRTitNQWxrZHd1VmhWaTlIcFYzR04zSVlJM0pFVXg1M3llWGtSZ0xsVzZBR0JkR0NwcE5RM2NpMnlJTnlPVFRrdGRSOG0zaTRFeVUwSjg0cVA2UVdLcW85QkdaaHZqb3VLOGJnNy9EeWdhZXNTbXJadUVyUmNCd1hqUVZRRGgrS2pDWkNIeVRvQURpTVlGZzcwbWlnb3BvNEZPc0NUTnhER1ppSFUzVWs5SUs5TktVVlFjSG5VaGp6R281U0NzWmxDalk3Q0tTaEZhU3VHS2F2d1M2VXdiTWtFZFNGSDdZSmdBNFZiQy9BWStyTzRIaTRFTDZ0Y3pCV3JwL3pDVVlqUkZxcnBYS1BDZ2JkZlAxWmtZL2hReDZpajMrWjNsZTZCdnlrMThDVHFtUGZIRmNma0NJRTYvRHdtdkRxU2Z6ODM4YUVCOG1id3VSbVZ0bDg4VXFJTGZYUWFHMGdMekYyNVV5MWlhdGQzeUsxYS9PN3JTaHJlRVRHU0I0VlVWZ0lXMVlqeGhxNDZCVk1PZ2NXcC9RZU9GMEp2YkhYMERmc0Rsd2FkYUdoZXV3Z2ZNRmpPQmlGUW94SmZPeUxzVHo4NGVSaFB1VmxFTVlCOElNaGFhV2UvN01UNERTZHY0QVpXMEFCYXhJdGZpcGFsUnhjdkt5S0xMd2xMd0FtNEczd2N3VzZ1NFcxbmlSajFVUHZkazVyY3dYcWtKOHNUZkh2QVJGcjlKaUtrMisxVUFCb09sMG90TW4zcWlJY3dQWjdvaDFkeXdvdi9xc3d1N1lUa1crTFZ1SjM2Q1I5aFpZZzhPYkhTQmxTSnc5QUZwT1lYZnN4VExwN0s2SXEvUXdYcHRYODBnbnhlRWFNUUNiV1VaU3A2RUJra2NLRXhQQ0NjeGdhazlrai9SbzhrMHFlWHVqVk1GbHJxMjNIUlo3Yk8zTHI3RWdkY3p3VHVnTW5CVGpuTUxVQlFGMlpSV0R6aUx0L0Z2Q3JJb1pqSzQrMzE2amJhang0bitNVmF4U3ZYY3lkeFZiWlJTOTFyYk1WZjJzaDJieUFUZjNySnNraWgrblZvOG9VYWtGQjgxdFMrK3ErSDVHeEdHdWpLZHZnbS92VkdFSDgxRVRxVnM2VktzM2dER2FPcGNrbktoWkI3cWxZajVvWWE3YS9TNDJiWTNVcGZQbUtTRis4NUFWbEdsSVQydVllUWxTcCt1UXZyWmdTUTEzSUkzaEt6RTFYTSs3MkwreXhWU0w3WFpUYXRhaXRaVlhjemJxUk54dnhkOVhkTXBzL0IrWExsMjBKZWFueE5Td0FJZmRDRXhlUUlveE5XREUvVmI4STh4Y1lsK1U2dmhxelh1TTZMUDFZSXY3bk94WG5VUVlyaEtxVS95a2szaGFFVnJMd1UwVWlkQmQ3anJrUWFodnlCVzZpd1NwN3BrWE8rb3ptY280V0E4N2NDK2E3SHM1NGJRM3YycVg3YXRidU5HdUphNjRrMVU2TnpLZWJvMXdIM2JGeHdsbmJDdzdaT2I5VHhiODMvQWNDbnRGWTJXZnhZOUduSCtPVUIrVzlsdjZkQ3hHVE01L3lJSThQdmdBekZuQy8wczl1aXZyZXhqbjJLRnM4cmhkNWIxcWUyekg5MUpZY0EyZmllSzk3T0NncllNSUhFVGdJQUlIRVRpSXdFRUVEaUlRRWdIOXErZk9mUzFFTmlsc2M2VXN6STIvVE1wd2ZlTzhjS0VOOTNxOHJNWjg3ejk4eXZ1VGNSeWVaK0VkU2JPRncrTnlmdzUwektoaTIzOURxUzRIV0RYNGZSQ2kreDlHMzJ3ZXI5Sm8wN0tJZFcwdjc2M0k4RDBzN0c4MmFUVnFnOTR1aXMzZzd4WHY0VWpIZFcxOXM3RmZKT0xuQWNFZjE4Zlo3UytaK21hVGhjUkVVRm5HcWtldU1HY0NTdlhONXVRRkJQQWtnbHRhczE4Q1Q0QUhPRVQrWmdOL2VBS0FqYUhodDRYVVJHMEorNXZOTTNiSWx3Q2JtYXpWSk5RM214S3NKSVRwWW5LQVg2Ty9ROVNFRk5ZM20yU1pCeHl0RzMwaFhoSmZucER4NHpEdGJ6YUdlbyt1YjUvckNuSDQ3Q1NkMktOdk5nMjFEZWhOckpRNWRISGlJUDNwNTc2QUtYYXlJZlo3U3JIN3pJbi9BcUpqdi81a2tsUHlBQUFBQUVsRlRrU3VRbUNDIgp9Cg=="/>
    </extobj>
    <extobj name="334E55B0-647D-440b-865C-3EC943EB4CBC-2">
      <extobjdata type="334E55B0-647D-440b-865C-3EC943EB4CBC" data="ewogICAiSW1nU2V0dGluZ0pzb24iIDogIntcImRwaVwiOlwiNjAwXCIsXCJmb3JtYXRcIjpcIlBOR1wiLFwidHJhbnNwYXJlbnRcIjp0cnVlLFwiYXV0b1wiOmZhbHNlfSIsCiAgICJMYXRleCIgOiAiWEZzZ2NGOTdhMzBvWEcxaGRHaGlabnQ0ZlNrOVhHVjRjQ0JjYkdWbWRDaGhYM3RyZlNoY2JXRjBhR0ptZTNoOUtWeHlhV2RvZENrZ0wxeHNaV1owS0Z4emRXMWZlMnRlZTF4d2NtbHRaWDA5TVgxZWUwdDlJRnhsZUhBZ1hHeGxablFvWVY5N2ExNTdYSEJ5YVcxbGZYMG9YRzFoZEdoaVpudDRmU2xjY21sbmFIUXBYSEpwWjJoMEtTQmNYUT09IiwKICAgIkxhdGV4SW1nQmFzZTY0IiA6ICJpVkJPUncwS0dnb0FBQUFOU1VoRVVnQUFBbElBQUFCakJBTUFBQUNpU1BOaEFBQUFNRkJNVkVYLy8vOEFBQUFBQUFBQUFBQUFBQUFBQUFBQUFBQUFBQUFBQUFBQUFBQUFBQUFBQUFBQUFBQUFBQUFBQUFBQUFBQXYzYUI3QUFBQUQzUlNUbE1BRUx2TlJKa3lJbmFyNzJhSjNWVFJvZWZSQUFBQUNYQklXWE1BQUE3RUFBQU94QUdWS3c0YkFBQVB2a2xFUVZSNEFlMGRiWWhqVi9Va2s4L0p4NFR0aitMQW1xRXJiUzJ0TSszYTBoWkxnaDlJeFpvcFVzVVZUYVQ2WXd0clVxVlVGeVdSb21CQk10MkNDeGJKcUtXdG85dmtqejlMb2tWQmFKMXBTOTJ5SUlrdENpcDF0dHR0ZHpmZDdmV2NlOTk5Nzk3N1htYVRuYnhrQWw3WTk4N1hQZWZjYys4OTc3NzdibVlCWnFVY1VoeE5uTm80VVlFUTI2Z3BSSC9BQXhsLzlQcW5OZnkrcWp2NU5tRjM5VlNhUDNCMXhSKzkvbWx0cjZxNjU5NURiRjlISmZrRXB5LzRwTmd2dFpGTG11YUZjd0NoMnpTU1g4aG16Uy9OL3VoZHhOQW9wYkFPY0orQyt3aW0zdlZSdVErcWwxdWEwczAxdUQrdlVYeERJdjJaeXVteE0zb2tjcTJZbHVGMTduZ3g3SlVaS2xWakNyQUhiekppNTE5ajVzLzZwM3Y4bXBmMWZnMzFYMytZNWNkdnhsTmp1dTlKM3B2RU5LdG9qc1ZZQnhvckdzbEhKTmZ4VWZtWVZhY3U2Z3FENXdHcUU1c1VoYmQwNjNzWmF4dStMbURhQ3ZObCtpUzhubnRuRWxiR1k2UFowZldVVHdORUo1ZW9qTG12KzdLbnNEVEw2UDdVbHhBdlRpeFJkVmQxODNzWG16UGZ2Ym8xZExaTTczNFRLWFZqOGsvRTZCVVpLZXZKTzRKN0xqMUlOcHNucjBqYjZKV3krQUNaalZMY21xNmY4VmxaVVFWdzlUVFZrcDdZdzJPWHpZeXgwaTQxN0xZNlc5dXRoc25VbjV2NjRHK2Nua3hMZDJzbGE2elFkNnR2OVByYkU5dTRHTjAzdFVaYmYvU3ByQW5CV1hPWk1pRzdvNXFaL3RoUHNWRjlubzQ4VzVtT1hjZHFmT3JQRk1lWEhhRFF0QmNKQUlucHU3QkRnR3hXY3Zxcm1jajBoN1VkamgyQU9lZjlPTUE4U21tSHV1TmlzWmxZSml3NHk2bEFrN0g3WlBuU2didDQzQ2F4S3N3Wisvamo2b0h4NnFrcTN4WUtqTFVVN1lIUExqTTJpUmY5elpsNFIyNHJDODhrWS9vblVuaU9LV3dsaU9NRnQyZGlRVlZVRjhnNWRzbUl3YitkeVdsd3hvaFdUYXRqMUQwK1ZUbDFpVjVsYkZWWEhjajFkSUlmMk1KTUxEMjErWlptVEIxaUZKWGdpaCt4MFhYT0Q5eEtQNndLSGxlUkVlR0k5NU5KSThjclhLbGg1bytXcGFqK2hDNHlsOU4vSGM0bnphWlJSZU41K0pNYXRLWUx2YVJxZWtDMFJDVU5EZCtUOFJUVnlKR251WXhoNWhtcllvU3RxeXBTekxVS3ZGdmxENFkxbTRhWXh2UHdKNmc5Y3BYS1Iwc0tBZ2t0YmlybnNuRDBLVThSZy93Y0Q2ZHVKaVFmL21rOU1sSG1ldGhGUEcyWVJNT214alo0Ym4vQ2cxNW5YdFAwd0RFZEhRRkwxVHlGRFhKOGlVdHBaaXdhUU16WWNHeXpRVFBCMDVSTk5HemFkQUlNbnR1Zm1Qa2NzYW9udHpROWtPM3ArUERZaTk2aUJqa2drclJteGthU2hwTnh4bjdoclhWbnFtRlRFelo0Ym4vU2JFbXJJSkZzVFVMaUhsN1g4YUd4d0hsUFVSZjVFQmNMcnl2U2JRbkhXVTJDNHQ1bFYvS2QzV1ZUVWVyaXVmeUpNR1B3V0xVYlJocU9lamRZc1RVQWpNdGtvL05kNUdxTkJEUXpkOGdxUWRhVG9MaVgyYUNrb2N2cG1NdW13bmJ4WFA0WUQyQlpOK0E2c1hDRFpJMTR6NjU2Vm5DUmcrdGNUakVUdFplYktUTlNNY1pzcHFkNlQ2TExwaUxsNHJuOENYaS9YU1pjanRUeml0NFJ3TFozUFJjNUppd3FabUxyMHN5Q0s0RXZzeXM0ZXVteUtmWGozY1Z6K1RNZ1VuT25GUzBjTEh1UERWUE1oZWRjRkU1d2tTTmlGQ3RtVWgxWjFSMnBSVFlndjhvcVhuZVhUVVhJeFhQN283MG8yRlVYdGhETTlqY3dIU3h2TkpjUTRSU2JQenh3eVZ1VXlBRzIwYndJd2Y0RzMxTVJnb3FaY2tWV1hYRHRZVWNZR3oxeERuQ0ZXeG5DSDBZYlZQc081a1BYM0pxUm51RWhFaHBCeWVmWm1Udzh5ajdjUWlUb25abXBTdlQ1ZzdmaitOMW9ucVZMSjM3VHIwT1BuL2dpY1FDc3JvSERCNitMS1BvRitZVWMreERFbW1lZUlNbGx6bGJNZko2b3ZMZ2pCWFhtaWg0WC9kN0JnelZJWUJmbjhYSVJqcDFhdS92T1Z5dWNKVjJKUEg1TDVXdENzWDBkeGg4ZXFXdUQ1MzZjbVZQV0tOczFVaEpvWWpiWUwvYjY0bkxMNyt1ZmxPWFRscUgyWS9BQXJ1R1A0SEkvMlA4UnhBNmQrWE1sMUtUd0FxUkYxNGZQdzdmcWE1YThRMTdFZFZHZ1crTDBCci9aWmdCK3c4bDBXWEM5NTBIUWUwbVZ1SkNKbk1oQXBQc2VodjZaRXZ5d2VlTngrQXdpV0N4WG9GaUxYbitCVTV5THhkdlJIM3FJUk5iQy9SYUVsT3AxMGM0eXZrYms4bHloL0hrUDdjNWF4VnJUSlBBZXdna1VhSFlndklMQ1NWWURXQlI1SnlhOFhPNUJtcWl5V09RSXJvdm1ySWRIc1VkTWFRWWI1Z3ppckR0UzZBYWZzMUtoZFcrai9jSVNXcjhJd01jazdWUUdtcXZFdG13R2NZMjdMZnFQVndwVUhONU8vZ0JPR1FqbjZTQlhsQUY4NGxTZVY5L3M4VnVhWFlpTHBrbzduS3hmK0VGeEdoaDR4dWxJQm5reG12UUpsc2NySlBuYU80N3FBNnlFRWIzclNhSmFaSFNaclRWYW5BS2ljNnptSUNtNEpPaDR6VG9mSEd4YVFkOGtGdlFvMmFEZmJrUllQb0xESEtDK2hSZnhCVnE0QW8wMVZFZ1R4R3ByNmpUQ0ZtOG5mNkNKVFprRE9sOGF3cDZMZGpOWUQ2Q1I1emRNQjdtT2dCSktOd2lLdkJiWEVTcDJjQlQwSHp4SnhCZ2ZiTTBWZ3VOOHhHeVQrajdoM3hjalJaRHBqZTV0N0gxZTJqVzZPV2F5UGNKNXFXSWZtc1c5U1l3U1liSVJKbzNiVCsrdlVKVTZlVEhQSFJJMjB4Uk0rczJOYkd0NUMrRWgvSUV1NzNTcXlrL2UwSERBc2x6aU40amJZend0V3lRWXlwV0hoQ2VoNGl0NW9vdElMZk9ZQktuM29JdmVKSEZjMlk5UVFVYTh3WmFJakdXN1ExZkhUSnRRVWJ3aUJUbVBwellQU1l3TWhTOTlsTmZsa1FyeU1TbHNwcWlGNHRjZG9xM0ZIaEtHOEFjbzk0bXFjZFFYc3RibWNreEJWNllJcDdOSlhpM3NsOWRncVNGcFRxUU9FYWxOSGlQZVdSRktVU2x1cUxES3E4bytoSlRkWG5OTTNjb0YrY1V6VWtkWjNwR3dvSVUrdVhJOVlia2xUdU9SU3RJNHNzWk5tZVpHdDRVWHE2MG5FTFRIMUE3K1dKSEtZVlhxRURsZnJUeUY4MTIrdFRzSmhEU3J4UjRWbU1ySkEydE1pVWh4aGR6VExCOWpsbUpwQjhyMll0dklVMUVlYUdISEswL0JmaDU1MVJFY3NVNlczeFJzSlZMQ0pya1Y0R05NNENFK3B5N3ZEL0E4QlVCVkM2aDdUcVFScVBlRUMwZWZsVy90VXBmNzJjZG5IeGQvdmN5YnA4NCsvbnVwT09XWjloYko1TkFRRnZrenF1akd0dHlsRXpHVVppREp4Ymt3WnZTS0FOU3JUS0FxVFNRa29xU3Y1ZU5JNUNreCs0Uk5PaldUNFBOT3REWE83VnplSHl0U0lhcEtoMDV4aWZ5dkd4RVdVd0hYT3BVMld5WExFSlo5L0xuL3l2SlB6b0FpMmdhb1lJcThPZEhQSUtobWRENXB3NlMrc1pwdUFWeUM5TEdPazdqM24wc3dhOElYU3lqa21KbXZFU3FLeDNvSzZISHFLbUdlK3FOSS8zYW16WmVIZkV5SkFJcjhRYTJNdndQL2tXMWQ2SkVXbVZzRys0T2ppUjVPbEczNUU3YXdHbTQxc0xYbE5hcFBhNTBrRThOWWpqWk8xeTVaR3IraFZRQjgyalJXRUxaV0NTV1NpbENENktkNVVkWUs0bS9SMzRFdjB3WUhKeU1ubDRkTk1XV3QwV2FiS1ZTb3VpZ2VhM1RZSkV0bUNiQWVrajZGOCtza3hQa0RUNndTZUM4TG0zVGl2L29lWElkemlMZjFUYTdqOHY1WWthSmpsSFBVNE0yLy94UW94ZUhZb3RKbzRXT1E1UW0wS0FRYUpkM0hSbDJWZ1FEbTRCUU5rQmo1dTBpWkV3c05weWhlOXJIU1ZaUUhQMUNhSjkxRXhzN0ZYZ2hhR3lpQ1lwdDVuQXVJaTBla3hPaFZaQVM0L1RSRzZXWjBaeFhUTnY2RE9yWXEwS3h4THJkUTNZTEE4cnVCRmRuV3EwWEZ5L3FEa2FKNEw1enZCRzdJSTVEN1I0Ylg1SHNKRDMyRlBRYlJJdnZ0bjVCV0pidmU1Y2lUa0w0Tm9vOWlsUGF4NHpUN25vQklzeVdFYzNTcjl5SzNGZk5mcGU2NDF5Rkg3K3RleU1CRHJQOUNDYU1wSnFGdFJveGtJVHpQOGdKd3JvVnpEcXhBa1ZONWVLTUUzOEZWZVdENVFnVXQzOUdDQnl4ZDNCWE1TUGQvNDJ5NDU3U1ZWeWZlanY1WWtTcHNQWExnQnlnYllCZFJCUmErTzFQb044OUJCRi80eVZJN1QzVHY4c2lKajJXZ2lHK2wwT2czMzhKSXBXOTU1ZmVXYUQyUEFMMStKMStwMFdyN0w0Sk9aUHl6RUppcXkvZzZpMUcxZHNTa0dlVmRCcC9LcmtnTi9HMVI3RTYwSE83am0wY2N0V2N3bzc5eEV6ckhDM2NGUG43Z1huanhkcVd0Tm04bmYwaWVPa2VzeEdpSjhjRlQyQkZJRmozTWxZaUxzaG1wVUQxQmtkRXRWblpWbFNuYyt5Yk9EeXc2R1FuQmRTS0ROQk5jNDZpNHVQWThZVkVkY29xa0MrUVozYUxxTnUyMmNxN09RNUxoRDBXSzFnVzVsbEFXUGd2YnRRVEJsTmJWb20xd3F3d1BXSXVVdmtGZHpPTmJPeG5UeVVpbzFraVRiU2FiSjlRcWM1VDR0T0sxUk5BRUpLSkdTcmZwdEpWa2RSNFNESC9RTmY0aFc2dzlNQ0dmaG5icnUxU3phc1dPWUNyaGRid01XYlJJUmJYZTcwTGl2ZWdhNnRISlNEakVsWWZYK1EzZ1Vldk9iNjV2TTBGNm9nNVYxRWpwTnAyMmtpS2Rod1RESDNycDNxS0VZVm5OTGtHNTl3VkMxSVVmNGRrZVhZY3JXcVRnUmFWUzRBeEUzZytYaUtLU0VUVy9yNzFLTXJLWTMvdmNTNFNZRkRYdmFxUjBtMDViZVozTCtJTnJXVm9pMjc5U1BkcUQyTXM5WHZNMTNlWXhIZDBSUzE1UzJlckgyZWl6QUQvNUNPZXFaQ1RFbHpoVm1vbklkUzZuSm94dnlJbExHVTUzTHI5elFCM2F4SUZnRjgybTBsWVMwSGd1ZjFDQWY4aGVQR05hQmpoYW92cXlwRitTMEJEM3ErUms1ckxHQjM5WjN5Qy95VDJ3emVoRE9pVGZlS3pLQmZGVWtLcHdSRDdsd0JvVXlLa2hOMnhxa2diUDhBZEY2VnpDZkw5Sit6cDYwYys2SEtubzNKMHcrbERSVWdUdWNYY0RjVFZ5NUNTdllKdVpyM0hjdWtUWnVvcEd0SjRnenY0dGxlL0E5RTFEelpPYVRVZU1ReHJQOUFjbGdxeG0xSkRvWVFuUS9iaUtqQWhyQjVPY3VobzVMbnJDTnJPb1I1Yy9kdXlxaTdqdTFrcTBXOVB3Z1lobTA1RFNlS1kvS090K0FCc0s5Z1NLSzJDbHVPS3lpVXRNMzh2Z00zbStteDdCUUk3dk1Wc1Z6Q1ZDNUpDOU1UdUN5cEZGWitPY1owT2RiOFVscFpXQmIvNEJQeGFwYklVNVZyREs5eWJHcXRJSFpmV0xqdElZTy9FM1dUYXM3Mm5yRHRzM3FPQjZ3ZlBOMUM0VWw1MWRYL3pRNUM2ZFhlZ2V0bXBkZllnT1cybmljbXFPY0w3TU9oRVRUMDUvM1dxb0t6Ti9UZTFDZXdwM1o2WmR1cWVuN2NFdzlzUGFVbmFZR3VPWE1kNFR4bTlnTEJwRGJIVXNlbmFoSkRSd2liNExwVDVVcFIyUDZaYmtIa2dBdzBRZ04vVWtNZjIvYlRGTW5QRERnYnBJSDY3S21LVVdabUk1aFZ1d1UvZHpWdjRHeC9USGZtUHE4Mys0U2ZML3Z4VTBYSnpvRTFKSEY3MWFSMzNIUWl6dnU0M3hHRmkybGdueWVHVlhWM3Q0U2NmSGpzVzFid05qVno5R2hRWHI0V2NkcjlUL1Zucmk1YzJWTWRyeVVwV2RpZmRqOGp3bHYvQ0p2bldPR0l0bVpmMk9WSDFHRWpvZVc3QTJnSzBqaC95OGpOTDN2a2VxdTZwWTI5dGdzOFA5czg3c0ZYcTZ0MzVIaXM1VnowcHByM05QclpOb1B6ZmM5anRTcmorOGF0amZTMmpxUFBjR1Q2TFI4VXB6NDl6dlNHMXJINGYyVWx6Y3ZsaC96RjBjT1V4dm9VRFoydk9rUFhhL0k5WHR1RDNhczVSbDdxdzRYaG1nckJGOVdCU0NmWTdVZ0xPU2V6UldWVDRCNVBGS3cwbWZJelZ2em5iRC9ONUMrZjhOWWgrdk5IenpPVkx5ektKaGRhK2l5eTNsZUtYaHBMK1JtckgvYndZVzhaeWxldVJ3Y2hsOTF2NFBJL3ExWmNvK1hqbkpqTjdBMFR4VHBkNkJySDI4VXZlOHZLWGpZOFVTVTk5d0hiVTVPUFdPT3NjcmxkcWhVLzNtcnhSOHpHQjFaY3dLL1ZmM00vOU5lRm13LzAvSS93RkJJYzRoR1R4ZDJRQUFBQUJKUlU1RXJrSmdnZz09Igp9Cg=="/>
    </extobj>
    <extobj name="334E55B0-647D-440b-865C-3EC943EB4CBC-3">
      <extobjdata type="334E55B0-647D-440b-865C-3EC943EB4CBC" data="ewogICAiSW1nU2V0dGluZ0pzb24iIDogIntcImRwaVwiOlwiNjAwXCIsXCJmb3JtYXRcIjpcIlBOR1wiLFwidHJhbnNwYXJlbnRcIjp0cnVlLFwiYXV0b1wiOmZhbHNlfSIsCiAgICJMYXRleCIgOiAiWEZzZ2R5aGNiV0YwYUdKbWUzaDlLVDEzWDN0amZTaGNiV0YwYUdKbWUzaDlLU3QzWDNzd2ZTQmNZMlJ2ZENCY1pYaHdJRnhzWldaMEtDMWNabkpoWTN0Y2JHVm1kQ2hrWDNzeGZTaGNiV0YwYUdKbWUzaDlLU3RrWDNzeWZTaGNiV0YwYUdKbWUzaDlLVnh5YVdkb2RDbGVleko5ZlhzeUlGeHphV2R0WVY1N01uMTlYSEpwWjJoMEtTQmNYUT09IiwKICAgIkxhdGV4SW1nQmFzZTY0IiA6ICJpVkJPUncwS0dnb0FBQUFOU1VoRVVnQUFBcUlBQUFCakJBTUFBQUN5QkgvNEFBQUFNRkJNVkVYLy8vOEFBQUFBQUFBQUFBQUFBQUFBQUFBQUFBQUFBQUFBQUFBQUFBQUFBQUFBQUFBQUFBQUFBQUFBQUFBQUFBQXYzYUI3QUFBQUQzUlNUbE1BVkx2TkVIWkU3NWxtM1NJeXE0azZKUkVvQUFBQUNYQklXWE1BQUE3RUFBQU94QUdWS3c0YkFBQVFCRWxFUVZSNEFkMWRYNHhqVlJuLzJ0NTJwOU4ycHZLa2hOaktHaVhJT3BOVm9qR0VOdTREeVVacEkwWVNZMnpsd1FkODZHQUlvNGkwSmhpTWhuU2VlSUNIcWFDR3hHZ25vQTR2cEkwbVFqWXhNd0ZpUUdMYUJGOWNjV2RZWUVmWTJiMSszL2x6N3puM3o4ejAzcnZUWGs2eTk1enpuZS83M2U5ODkvei9UbWNCWWgzbVZtWkYvWlBWV2RFa25CN2RZamo1NktRSHk5RmhUUkVwKzc4cHZseC9kZUtLbm85cGJxczNkY1ZmK01JekcweUpuZnJVZFFtdmdOSG1sUW1QRkJnaGNRdWNlNXRKeis4SEJwa2R3ZVQ3VTlmbERFRE9aTjgxdjFlZHVqYWhGV2lVUTBPRUJWanZBQ3p4L3I2ekhSWnM2dkk1Y3poMUhSckxBRjF1eWhPWHBxNU5XQVdTTXpDOVpqY0FSaDFXazhSZTJBcE5YYjUwZWVvcU1BWGFUYTVIWmN6aitENzdzMUdEdE93cXJYZmphMHVtZWRhc2V0Y2c3ejFGL0UzbGZrUE5ISnJXRUF2WTBURllDRnZMUWo0MU8vc05vZEdFMFltclBnTDNWcjBLTXI5U3FTOXlzNmlrQTlJYVl2NUhqRk1pR0U5SndRUmZSc2xzL09LU1R5ZkxQU1Rxc25DeXJkUnFjNmhrSUt2WlZ5MWhhVjNVUXVSOFQxUXBsZ2huN1I3UjcxQkJmRVBGcm9wV2lmbTZ5Q2ErK1lGUzhHc2xqY21YOWF3anA0dGFpSnlyVUdheFFMZ2RvTW5wMFBENXhxSjQxcU84S1N2aTBQUzhsWjlUQnJhRm5rVm1pVnBSenp0eXFpallpSXpMNE50T2pwQ3FRNzRqaEd2dk9WRGlsWjFURzZDaXVtRlhhNTVYblJYV1pNc1ZyUHJKNnVNS0FFdXFvZ29pWjN1VVJSemhFd0FMYTBLNkVPOFZhYzFuWWlyWVhhOW1KMkZVRmRVV1VjNDJQRkt3NitwQkZWVVFPZE9BZlIyR2tEUXhOSVZzd2tycFlESEpOZmE5RmExMUxIcXJaeVVOWlFEZ3hFOWJaWmh3V1ZRUkJRV1J5eVJYV0V3STYyVFJLaWNEbU5zeUZjZTR3cXZsVW4yOWFaRjJPbFl5NjlwME4ydytENHNxb3FBZ2NydzBCOU1RV01sbzEzcGgvQktHT2ZaV3VtS1RLMFVyblhMVmRhdGpGWHBZVkJFRkJaR0w1SG1EMXhCWVNVa1p1QlgwZUNTelp0TmJVV1hDc3JzakxQYVF1N2EzaXQ5aGFiVmR4Z3lqWU15Q3E5Y3Jva0NJaHJuYXZnckp2ZFdMeE0vZm9TRXdtTm9WRnNYelVUQzk5UmJ0Qi9Ldm5QN1RPellMYTA4TGI1b1htM0MzZVdvTkM1TEt0S1dQb3c1UmpuaWhZbjRLMHUyTHJ4UG1VcFdlR2dJUllONUhLVlk0NjQ5RnhWeXFyZ2t4aDNmcnVadXUyZ1dsT3FXTjlsNFZ6dTR6Y29GSG5FVnJvdzVSZ1hpSGVUOFkvU0hqSDdGSVEyRDB3Z3ljMkRKRmdqeGFpcmxVK2ZUN0xKZkVFYTJrekVZTmFwWUFXK1l5Vkpvc09hZU9lYXBGbmFJQ01XKytBeW1CeUozYUdnTER6UG9ON3F4MHhoODdpcmxVVlJlNG9VYmJPR3hTdjg3enplSk9rVEVsekNzRmJuSVFodUt5cWtXbGFPNlZCMzlCcFFJUlN1YjJpSDhYNE45SFEyQTRlZnhnc1EwVmRSaFVhbEZnbGs1UTkydGg5Wjc0TEI4ZFJrM08wekFyWTU3S3FrdDh4YUtXNkhYRGZKKytBMGNFU0p2dnlINnhYaWNNRFlHRG1yczhqdVBUWFBIV09zbUd4M21halhmRytEQzRSWmVHbU1aUU1ObGtqYWtFTjQvUnBqVTZDNXhUaWhyTEFBUHlFbkJFVEl6TU1qNHBsTWIwRkFpVWxLR2lEczZTR0k4NFo5WE9vUzl2VVZ2VUFQdE5mQWlMeWpZS2ZYbUlLVnZZZHo2QzRTbDYzTUNncENqZFYwa1NqR3lqT0pPVGdTbjR0dEVkdGVGejNyZzhmZWNBUHVydFlGc3gySnBTV0ZTTW81QTNjY3BtUVJzRmI3ZnJMVVhUMkdUbmFIMHB4MUdjMXZhcW5NOXZISVZTZkJla2MyYlJOb0thU3JPWmliYURXZGFMaFVVYmduM3pQcHl5V2JBTVJUbkZvcGJvazlnOHNaMENSOFNiRHFzbE9mSHc3Nk1oTUV3WUtQc0xUb25OTTJVMnZYWGxuYm5iUTNOY2hZOVp2WjczVTF4UWJxeWJIU1k1aDgzWUNvcEZiVkVBNW9LWHc4UFp5MW1UTEl5aE82U25oa0FFM0lqRmQ0bS9LSWREWGhQN21XZjlybEhHYWVWdCtJeGwwYTF0eG9JTHlnV1RMNTlTNm1KQnNhZ3RDdEFnS1k0SXRJN2RNZGNZVEtWS2tZYkE2SERDUzYwUUxrTkM5WEliOHJkRitoejROZ2JXN3dZOU1KYjJhYm9XdlY3c3dXbEJ1Y1NidDdZclZ5eHFpMEtlRHhDOEo5TTZObW55VlRDbmFBaThkdk1lWFNlTXk1QlF2ZHlHa2RxU2cyMzVIcGRYaUFISHZyKzhkR211YUZtVW5UMDkvM1B6VmNoMXpZZmZRcFpCaHhoRlVDeHFpOExaTWlzbXhOelArbGVxOEx5NWQyR0lHZDc1TlFUR2lTYm5qWmpuK0hNVEpld2dIWDQyNVpDVXA5dndFSmtneFNVeHY3aGxHMDJpM1hQeUVUaC9LeVpFRzJWSG1xMjk5bVdjN1ZmYjFPL1htL2lRUWJHb0l2bzdYa3lJR1hNVk8vUVdIbDZoeWNSaHE0YkFXZWZNTVU4b3o0bGNob3FjU0hxN0RkMThZU2tOMzJWS3JhTmhDNHRPZW9aUEdLa3haQ2gySUdMblh5RXlhRjRBUnNGOVZZY243T2RDejA1VHFvWWRaNUp3WG1jV2JrT2RHRVZ1Ujh5NmJpeUhWMGhZZEZJL0UrRmlFMytKWWdjaURoaDFJdXVlS3FMZ05zb3NzMWg1SE93eVZCaTlrejV1UThuOHVFeUVqa2UrbTVNY244cmxHNlJGQjloYjFYQ0lMeFJaazlpWS9rMGlEa1FBMVJlcVl1SzhiUFowQXU1ZHF6ckY2MFBvSEZyTzUzTktIblc0a3JSZzhaSjZGcWRENk4wa3orZGxtTHp6TGVGbW4wL3RPaUpvL25yOTNUblhVY2todzQwdTdwSHpHM0lFYTNRVzdmdGJWQnZLNzIydjdpMnp0MDg2UVdUcDlJU3ZXVFZFSEFYS0RGRGNLUkZWNDVFaEpHemlJUzVEbTlFbjVacitoTnRRc0VkblVkRjZ2TlJ3TERja2k3NklTUng4NzBrSzhkaUJlSDJWeUo0SWJvc2U0akxrTHpqZ3lSYURhcmwwKzNEYXNWaFVYeEpieXVnTDdYTWJWc0VSRXZvaSs3ZE13aHZCT3A2U3FHd2I0Tzh5bEd5K01RMWFYbTVESVJDaFJmZDlkZEMzYlRaYmlNMmcxMGJ3RFJ0WlNabW9WK0xrSjVIeURZQzdjVzdiNm1EYTMyV29pR0x5dXROVjNKMDBJWDJmcFB1NkRRV0RhbEczdEVSaGNlN056K0hxWlgyMWZZa2U0OExOUDg0SUx3VXJKczFuTVpCZUh3VTgxYzVleEtiVnc4UHBPcW5wNlRMODYzZGwrQjZ2U3FLeldNWTZsNkVtcGxQOE9ueE40M1liY2duMTBNeERXakR4YVAxVmVCSEh1bk80UjBudWZRdlNqMTc4NzBhbXZTWjVYTDFMRmt3NXh2RTl0MnlZL0xDNjI4UERGcTZ5aDh2UTVUMkE1NkMyaStjT2RiQnZ5Zm02RFVVOWxUYnFJYTBhZ3c0M00vaXBqZllZNXBheFpNR3NBOXdoMS9YR3JGb1V1OVJja1pSZnhNWTZ2NDJ1bVNLcmxwL0xVSzB6L0FUV3Nhcm1FRURzZiszamJwZmJVQWdxRnRXazd6eDFVMVhEaGdIMWF2S09iMTJDYzFTV3BvNWdYU1J4ejZsWU9ndWgvVGJNUXdxN2Ftc1hEMURydU1CdmNyVjhYSWFhemoybzFQRUVBV2svbFhUcGtuRzVEUVdEWWxGVjJuZ0dzZzhKbHAxdGx1aXVZTlFkNDBDeTl3YzJ0NUtUQXFDOVRFL2N4cmhXMHB3KzlTZGJKdzh1WTlzczQ4SzFpWDE0eUhWeXVRdzVXWC9TRHlJWHlMWDRkMG4zZFJ0aTc2VUZNd3ZpMUVpUkx2UUEvc0V4RExIUVpLWmpCNzdkcDV0VXhDMjZKSTZKRllzT0JLeEo4d0JZbWVOTmtJWXM5R2tQM01EdjNsL0RYbzlwMlViZExrTXVvRDJwa3ZPRTBKTmsyVVpkYmtNQXA4dVJtVWhJMDBIamVwR0R0UEg3WWpDL2Z5T0dPcVpTOU0ya1JYZG9NTUNnV0RSRGJrd1dobGh3dklhMDNrWTZzY0FzaXRZMDZERC9xMGdTNDZpZnkxQ0lpWWpzVVVNREdOdVNidm15bkc1RHdhRDBldll0aERTdE1Gb0M1STlEeG11V2hRaE9TV3VVNUcxVVduU1d4MUcwWmhVSEs5UVpsNlRnN3pKMGQxdDJDNmEwZ3BWdG9pUUx2bTVEVWE1YWxPN1FDT2x1RVUvSWxnVVBqK1NBaWF2ZUxkWXU5VjQvdTNNOW5qZGswSnBwNmxrOS9MZGVaeFh5Y2hteWJzdDYxdzJNQjVzVldyTlI1c01GM0hQakxUZ1hpek0ybDl0UVNLZ1dWYVNYeUtJOXdjT2o3aTdGRzlpL1A1L2RxMktTVzlReTlLeXVubWdheU9Cb1NMODFTWXhSNzBOY2hzaWhCTHBYMU8wQWZCeHAyTjgzRDNBYkNpbk5vclowcFlnV1hWR1FjVFNoczZWTUIrRHNCb3lRVTY2ZWhwaWtNTE43SnJTb2dXMTBFOXNvL2pVRDYrTHZhTTNiWlVnc2RxaXRRSzVkQnZJNEFqYXpwUTE1K2RmdE5oUkNxa1VWYVdiUlhSc1lVNGs5UkR0VEJlT0wyQWRvWFo4Mmk3akNGMzNnV2xwVVhzblQxRGx5aG4zcFJ0MjRiV21ZdzA2TEV5dlZ5OTlscUFPbjM0TXpmOTZIWjRkWTM2c0FwN0dVenA2ODNJWkNVTFdvSXMxNi9ZcmdFZEc1QnlCeEcrVHVSbXQrMlh5RGV2M3JrTGQzb2JnM3VVWkJYc2tMQnM4c21ybjV4bUg2OUd0VmdqakVaZWg0eXoxUDNRSjNuWG9FcWJRZnBkQm9ZbC8xY0J1eVF1MHlETG9yTGVrdU5qL3JGOENDRmU1NjhQWXFkRmZOSm96MjJ1K2lSUk9ubi82WExJUnJabEhyU3A3MXFra1M3aGt6NkJsK2FadS90OVp4dkYrNERRVlZiYU1LSTgySExhZWtVazVKUGpOWnhBUE84QzJlUUFuclNsNGdhWTlWWFVBLzB3N2FoRUl3UDVPNnd1YzQ3cWZEb2hXYXVhSUk1ODNmVjFVY2VnKzdrcWNTajV4V2RoNVNackFtVXp6V1hZWjZtWklyb1ZobWlHTW9iYUhVd04yR2t2SzRUT2d4TmVRdjZTUlh6bUZSZjErb1MvSkF3bk52ZldYMFE0M2pTV3dYTkJVR0NoNiswSVdlamxRcjZubWZYR29aY285UjJYbWQ0V2orZXVNSGtOM1hCVjA1aDBYOS9mVXV5WU1JeGdQaW5GQmpDdjVYY1JMbXNvWkVtVWxkaGdMZ2EvOThiWU9TODNWQjRKRndHMm8wajh5ZHAwNHhhWThpU1ZyNFFLWll2TzU3cDBSak95eFRJSFg3dUpQV0FqdWgwU2hIemFUTmJSZnI1bEFsZVRyOFZBWm5PdmVRUnJtK3FtVkRaTTZZUTFXNmhjTmRCR0h4NndqU3dLV2ZHc1NWUEpWMDFMVFh2YWN3TGtONnI1ZmI4S2o2SE1CSDNzUTFwWHhBSnhIaHd4YTFmT2ZYT1ZzT0RKdzBxZEU3UWdpWElTRjV1UTBkYjRnaUc5Rmw0aFllRXptdmVodVdTMkp5UlZPMHM0dG44THhNUEhsVmtnK2pUSXVmd0VycDFKaGZ5WlA1U2VLSTFKcmtsVkh4K3Q3REQvQUNQbzdlV2FIelk1eFliaFZYOGdJZ3hma2VmaUhDN3NWK3ZwY21lNjZ1b2k4Yit5MjdraGZFb29Ob0pzd2dydzRya3piSFlTR2tmSWJOSnFOZndndHNnV1pmeVpNTUU4U3R3SHVEQ1Y1eWJWanpaamtxNEhsYTJzN1JXTnB1a2dNYmcvQVBUdjZHaG5QUE9EbkUxQ1NpY3k4emYzYnJmcXhKMTJQcE0xa0ZSNGR0L1NhRE8xWnUxMFluNk52NUh3a25aekNNeGtGQnBGeC9WNmJpRjNlajZsK3RNVlkrVHhjNW1JK2Q0dURCWTFzZkhPeVlKYU9hQS9Mc3l5eXdZd0o5b3h1Z1FueVNDeUE0Q3lLTCtzbEpZSlUyY2JFMEIwbmEyaWRDUXk1NC9ZZ3hzR3JITEpoaS9UVDBTNDNmSU1TelVLQURiUG9ESmVGQ0twclRobkJLQkpWT204MmdvcXJjR1VMNU52K2pKYVV5cGtPRnhmZ3VSK25tVXlkVTVZWHc2UXNYTGp4Mkh4ZzRqb1k0eEpPYWxFSzNjb2swamJpeUVzRmIyWjltSkk5d3FRanJuZENBOU5jTzRoc2FVU3ltVzdSRG9zMUM3dVdUL3dsdkM0OFQvUENneDRiZzkvZEhqMDBCOTRzeTBZenRidURqb1NSRHIzVWkxN013ZXlwTlVzY1piQkMxcVBaeGs5Z2hRdDcrZG9SZ2tVQTFZajB4NFYzWHdHZHVrWmpQQTZUZjhTREdpT1Q3ZnpaTXF3NlpPTzlCeVdqWldkdnlwZGh4eTdTK1p4VHY3ZGVqUUlrT28rUzhteElkOURFaDBlOGlaaW4weDdPa1RSQmQyQkZjRU1Gckk4Ti9nWEZ0c0k4SlZmd25pTWYwdGtOZmN5TFd4eVM4ZW8zeW9kVThSZ2JtQVR6RzkxMkxWODNBL3hkcVYrdEQ4ZitGR3UycVhhTnBwejRVLzZjdHRNclR0cVA5L3RHYW5ZNXZpbjVHTlNPQmZtUHlZUWpkNXF6VVlyQThLNXFFMDZNd000djhrMVZSay84RExXbGM5d3lHUlpNQUFBQUFTVVZPUks1Q1lJST0iCn0K"/>
    </extobj>
  </extobjs>
</s:customData>
</file>

<file path=customXml/itemProps175.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1148</Words>
  <Application>WPS 演示</Application>
  <PresentationFormat>Widescreen</PresentationFormat>
  <Paragraphs>83</Paragraphs>
  <Slides>19</Slides>
  <Notes>0</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19</vt:i4>
      </vt:variant>
    </vt:vector>
  </HeadingPairs>
  <TitlesOfParts>
    <vt:vector size="32" baseType="lpstr">
      <vt:lpstr>Arial</vt:lpstr>
      <vt:lpstr>方正书宋_GBK</vt:lpstr>
      <vt:lpstr>Wingdings</vt:lpstr>
      <vt:lpstr>微软雅黑</vt:lpstr>
      <vt:lpstr>汉仪旗黑KW</vt:lpstr>
      <vt:lpstr>宋体</vt:lpstr>
      <vt:lpstr>Arial Unicode MS</vt:lpstr>
      <vt:lpstr>Calibri</vt:lpstr>
      <vt:lpstr>Helvetica Neue</vt:lpstr>
      <vt:lpstr>汉仪书宋二KW</vt:lpstr>
      <vt:lpstr>微软雅黑</vt:lpstr>
      <vt:lpstr>1_Office 主题​​</vt:lpstr>
      <vt:lpstr>Office 主题​​</vt:lpstr>
      <vt:lpstr>U-Net 分割网络</vt:lpstr>
      <vt:lpstr>什么是图像分割？</vt:lpstr>
      <vt:lpstr>图像分割算法</vt:lpstr>
      <vt:lpstr>PowerPoint 演示文稿</vt:lpstr>
      <vt:lpstr>全卷积网络</vt:lpstr>
      <vt:lpstr>例子</vt:lpstr>
      <vt:lpstr>全卷积网络</vt:lpstr>
      <vt:lpstr>全连接层和卷积层相互转化</vt:lpstr>
      <vt:lpstr>反卷积</vt:lpstr>
      <vt:lpstr>PowerPoint 演示文稿</vt:lpstr>
      <vt:lpstr>跳级结构</vt:lpstr>
      <vt:lpstr>模型训练</vt:lpstr>
      <vt:lpstr>PowerPoint 演示文稿</vt:lpstr>
      <vt:lpstr>PowerPoint 演示文稿</vt:lpstr>
      <vt:lpstr>PowerPoint 演示文稿</vt:lpstr>
      <vt:lpstr>PowerPoint 演示文稿</vt:lpstr>
      <vt:lpstr>PowerPoint 演示文稿</vt:lpstr>
      <vt:lpstr>PowerPoint 演示文稿</vt:lpstr>
      <vt:lpstr>谢谢大家！</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MAML : 模型无关元学习</dc:title>
  <dc:creator>hxj</dc:creator>
  <cp:lastModifiedBy>hxj</cp:lastModifiedBy>
  <cp:revision>154</cp:revision>
  <dcterms:created xsi:type="dcterms:W3CDTF">2019-06-29T04:43:10Z</dcterms:created>
  <dcterms:modified xsi:type="dcterms:W3CDTF">2019-06-29T04:43:10Z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2052-1.2.1.1575</vt:lpwstr>
  </property>
  <property fmtid="{D5CDD505-2E9C-101B-9397-08002B2CF9AE}" pid="3" name="HEADER_334E55B0-647D-440b-865C-3EC943EB4CBC">
    <vt:lpwstr>XGRvY3VtZW50Y2xhc3N7YXJ0aWNsZX0KXHVzZXBhY2thZ2VbdXNlbmFtZXNde2NvbG9yfQpcdXNlcGFja2FnZXthbXNtYXRoLGFtc3N5bWJ9Clx1c2VwYWNrYWdlW3V0Zjhde2lucHV0ZW5jfQpccGFnZXN0eWxle2VtcHR5fQpcYmVnaW57ZG9jdW1lbnR9Cg==</vt:lpwstr>
  </property>
  <property fmtid="{D5CDD505-2E9C-101B-9397-08002B2CF9AE}" pid="4" name="FOOTER_334E55B0-647D-440b-865C-3EC943EB4CBC">
    <vt:lpwstr>XGVuZHtkb2N1bWVudH0K</vt:lpwstr>
  </property>
</Properties>
</file>